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141" r:id="rId1"/>
  </p:sldMasterIdLst>
  <p:notesMasterIdLst>
    <p:notesMasterId r:id="rId19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7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8"/>
    <p:restoredTop sz="82157"/>
  </p:normalViewPr>
  <p:slideViewPr>
    <p:cSldViewPr snapToGrid="0" snapToObjects="1">
      <p:cViewPr varScale="1">
        <p:scale>
          <a:sx n="131" d="100"/>
          <a:sy n="131" d="100"/>
        </p:scale>
        <p:origin x="-40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Sheet1!$A$2:$A$22</c:f>
              <c:strCache>
                <c:ptCount val="5"/>
                <c:pt idx="0">
                  <c:v>i</c:v>
                </c:pt>
                <c:pt idx="1">
                  <c:v>x</c:v>
                </c:pt>
                <c:pt idx="2">
                  <c:v>1/x</c:v>
                </c:pt>
                <c:pt idx="3">
                  <c:v>1/sqrt(x)</c:v>
                </c:pt>
                <c:pt idx="4">
                  <c:v>1/log(x)</c:v>
                </c:pt>
              </c:strCache>
            </c:strRef>
          </c:cat>
          <c:val>
            <c:numRef>
              <c:f>Sheet1!$B$2:$B$22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1C0-364A-8230-643DB7C484E4}"/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Sheet1!$A$2:$A$22</c:f>
              <c:strCache>
                <c:ptCount val="5"/>
                <c:pt idx="0">
                  <c:v>i</c:v>
                </c:pt>
                <c:pt idx="1">
                  <c:v>x</c:v>
                </c:pt>
                <c:pt idx="2">
                  <c:v>1/x</c:v>
                </c:pt>
                <c:pt idx="3">
                  <c:v>1/sqrt(x)</c:v>
                </c:pt>
                <c:pt idx="4">
                  <c:v>1/log(x)</c:v>
                </c:pt>
              </c:strCache>
            </c:strRef>
          </c:cat>
          <c:val>
            <c:numRef>
              <c:f>Sheet1!$C$2:$C$22</c:f>
              <c:numCache>
                <c:formatCode>General</c:formatCode>
                <c:ptCount val="21"/>
                <c:pt idx="0">
                  <c:v>1</c:v>
                </c:pt>
                <c:pt idx="1">
                  <c:v>2</c:v>
                </c:pt>
                <c:pt idx="2">
                  <c:v>0.5</c:v>
                </c:pt>
                <c:pt idx="3">
                  <c:v>0.70710678000000005</c:v>
                </c:pt>
                <c:pt idx="4">
                  <c:v>1.44269504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1C0-364A-8230-643DB7C484E4}"/>
            </c:ext>
          </c:extLst>
        </c:ser>
        <c:ser>
          <c:idx val="2"/>
          <c:order val="2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Sheet1!$A$2:$A$22</c:f>
              <c:strCache>
                <c:ptCount val="5"/>
                <c:pt idx="0">
                  <c:v>i</c:v>
                </c:pt>
                <c:pt idx="1">
                  <c:v>x</c:v>
                </c:pt>
                <c:pt idx="2">
                  <c:v>1/x</c:v>
                </c:pt>
                <c:pt idx="3">
                  <c:v>1/sqrt(x)</c:v>
                </c:pt>
                <c:pt idx="4">
                  <c:v>1/log(x)</c:v>
                </c:pt>
              </c:strCache>
            </c:strRef>
          </c:cat>
          <c:val>
            <c:numRef>
              <c:f>Sheet1!$D$2:$D$22</c:f>
              <c:numCache>
                <c:formatCode>General</c:formatCode>
                <c:ptCount val="21"/>
                <c:pt idx="0">
                  <c:v>2</c:v>
                </c:pt>
                <c:pt idx="1">
                  <c:v>4</c:v>
                </c:pt>
                <c:pt idx="2">
                  <c:v>0.25</c:v>
                </c:pt>
                <c:pt idx="3">
                  <c:v>0.5</c:v>
                </c:pt>
                <c:pt idx="4">
                  <c:v>0.72134752000000002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1C0-364A-8230-643DB7C484E4}"/>
            </c:ext>
          </c:extLst>
        </c:ser>
        <c:ser>
          <c:idx val="3"/>
          <c:order val="3"/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Sheet1!$A$2:$A$22</c:f>
              <c:strCache>
                <c:ptCount val="5"/>
                <c:pt idx="0">
                  <c:v>i</c:v>
                </c:pt>
                <c:pt idx="1">
                  <c:v>x</c:v>
                </c:pt>
                <c:pt idx="2">
                  <c:v>1/x</c:v>
                </c:pt>
                <c:pt idx="3">
                  <c:v>1/sqrt(x)</c:v>
                </c:pt>
                <c:pt idx="4">
                  <c:v>1/log(x)</c:v>
                </c:pt>
              </c:strCache>
            </c:strRef>
          </c:cat>
          <c:val>
            <c:numRef>
              <c:f>Sheet1!$E$2:$E$22</c:f>
              <c:numCache>
                <c:formatCode>General</c:formatCode>
                <c:ptCount val="21"/>
                <c:pt idx="0">
                  <c:v>3</c:v>
                </c:pt>
                <c:pt idx="1">
                  <c:v>8</c:v>
                </c:pt>
                <c:pt idx="2">
                  <c:v>0.125</c:v>
                </c:pt>
                <c:pt idx="3">
                  <c:v>0.35355339000000002</c:v>
                </c:pt>
                <c:pt idx="4">
                  <c:v>0.48089834999999997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1C0-364A-8230-643DB7C484E4}"/>
            </c:ext>
          </c:extLst>
        </c:ser>
        <c:ser>
          <c:idx val="4"/>
          <c:order val="4"/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Sheet1!$A$2:$A$22</c:f>
              <c:strCache>
                <c:ptCount val="5"/>
                <c:pt idx="0">
                  <c:v>i</c:v>
                </c:pt>
                <c:pt idx="1">
                  <c:v>x</c:v>
                </c:pt>
                <c:pt idx="2">
                  <c:v>1/x</c:v>
                </c:pt>
                <c:pt idx="3">
                  <c:v>1/sqrt(x)</c:v>
                </c:pt>
                <c:pt idx="4">
                  <c:v>1/log(x)</c:v>
                </c:pt>
              </c:strCache>
            </c:strRef>
          </c:cat>
          <c:val>
            <c:numRef>
              <c:f>Sheet1!$F$2:$F$22</c:f>
              <c:numCache>
                <c:formatCode>General</c:formatCode>
                <c:ptCount val="21"/>
                <c:pt idx="0">
                  <c:v>4</c:v>
                </c:pt>
                <c:pt idx="1">
                  <c:v>16</c:v>
                </c:pt>
                <c:pt idx="2">
                  <c:v>6.25E-2</c:v>
                </c:pt>
                <c:pt idx="3">
                  <c:v>0.25</c:v>
                </c:pt>
                <c:pt idx="4">
                  <c:v>0.36067376000000001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81C0-364A-8230-643DB7C484E4}"/>
            </c:ext>
          </c:extLst>
        </c:ser>
        <c:ser>
          <c:idx val="5"/>
          <c:order val="5"/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Sheet1!$A$2:$A$22</c:f>
              <c:strCache>
                <c:ptCount val="5"/>
                <c:pt idx="0">
                  <c:v>i</c:v>
                </c:pt>
                <c:pt idx="1">
                  <c:v>x</c:v>
                </c:pt>
                <c:pt idx="2">
                  <c:v>1/x</c:v>
                </c:pt>
                <c:pt idx="3">
                  <c:v>1/sqrt(x)</c:v>
                </c:pt>
                <c:pt idx="4">
                  <c:v>1/log(x)</c:v>
                </c:pt>
              </c:strCache>
            </c:strRef>
          </c:cat>
          <c:val>
            <c:numRef>
              <c:f>Sheet1!$G$2:$G$22</c:f>
              <c:numCache>
                <c:formatCode>General</c:formatCode>
                <c:ptCount val="21"/>
                <c:pt idx="0">
                  <c:v>5</c:v>
                </c:pt>
                <c:pt idx="1">
                  <c:v>32</c:v>
                </c:pt>
                <c:pt idx="2">
                  <c:v>3.125E-2</c:v>
                </c:pt>
                <c:pt idx="3">
                  <c:v>0.17677670000000001</c:v>
                </c:pt>
                <c:pt idx="4">
                  <c:v>0.28853900999999998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81C0-364A-8230-643DB7C484E4}"/>
            </c:ext>
          </c:extLst>
        </c:ser>
        <c:ser>
          <c:idx val="6"/>
          <c:order val="6"/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Sheet1!$A$2:$A$22</c:f>
              <c:strCache>
                <c:ptCount val="5"/>
                <c:pt idx="0">
                  <c:v>i</c:v>
                </c:pt>
                <c:pt idx="1">
                  <c:v>x</c:v>
                </c:pt>
                <c:pt idx="2">
                  <c:v>1/x</c:v>
                </c:pt>
                <c:pt idx="3">
                  <c:v>1/sqrt(x)</c:v>
                </c:pt>
                <c:pt idx="4">
                  <c:v>1/log(x)</c:v>
                </c:pt>
              </c:strCache>
            </c:strRef>
          </c:cat>
          <c:val>
            <c:numRef>
              <c:f>Sheet1!$H$2:$H$22</c:f>
              <c:numCache>
                <c:formatCode>General</c:formatCode>
                <c:ptCount val="21"/>
                <c:pt idx="0">
                  <c:v>6</c:v>
                </c:pt>
                <c:pt idx="1">
                  <c:v>64</c:v>
                </c:pt>
                <c:pt idx="2">
                  <c:v>1.5625E-2</c:v>
                </c:pt>
                <c:pt idx="3">
                  <c:v>0.125</c:v>
                </c:pt>
                <c:pt idx="4">
                  <c:v>0.24044916999999999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81C0-364A-8230-643DB7C484E4}"/>
            </c:ext>
          </c:extLst>
        </c:ser>
        <c:ser>
          <c:idx val="7"/>
          <c:order val="7"/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Sheet1!$A$2:$A$22</c:f>
              <c:strCache>
                <c:ptCount val="5"/>
                <c:pt idx="0">
                  <c:v>i</c:v>
                </c:pt>
                <c:pt idx="1">
                  <c:v>x</c:v>
                </c:pt>
                <c:pt idx="2">
                  <c:v>1/x</c:v>
                </c:pt>
                <c:pt idx="3">
                  <c:v>1/sqrt(x)</c:v>
                </c:pt>
                <c:pt idx="4">
                  <c:v>1/log(x)</c:v>
                </c:pt>
              </c:strCache>
            </c:strRef>
          </c:cat>
          <c:val>
            <c:numRef>
              <c:f>Sheet1!$I$2:$I$22</c:f>
              <c:numCache>
                <c:formatCode>General</c:formatCode>
                <c:ptCount val="21"/>
                <c:pt idx="0">
                  <c:v>7</c:v>
                </c:pt>
                <c:pt idx="1">
                  <c:v>128</c:v>
                </c:pt>
                <c:pt idx="2">
                  <c:v>7.8125E-3</c:v>
                </c:pt>
                <c:pt idx="3">
                  <c:v>8.8388350000000004E-2</c:v>
                </c:pt>
                <c:pt idx="4">
                  <c:v>0.20609928999999999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81C0-364A-8230-643DB7C484E4}"/>
            </c:ext>
          </c:extLst>
        </c:ser>
        <c:ser>
          <c:idx val="8"/>
          <c:order val="8"/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Sheet1!$A$2:$A$22</c:f>
              <c:strCache>
                <c:ptCount val="5"/>
                <c:pt idx="0">
                  <c:v>i</c:v>
                </c:pt>
                <c:pt idx="1">
                  <c:v>x</c:v>
                </c:pt>
                <c:pt idx="2">
                  <c:v>1/x</c:v>
                </c:pt>
                <c:pt idx="3">
                  <c:v>1/sqrt(x)</c:v>
                </c:pt>
                <c:pt idx="4">
                  <c:v>1/log(x)</c:v>
                </c:pt>
              </c:strCache>
            </c:strRef>
          </c:cat>
          <c:val>
            <c:numRef>
              <c:f>Sheet1!$J$2:$J$22</c:f>
              <c:numCache>
                <c:formatCode>General</c:formatCode>
                <c:ptCount val="21"/>
                <c:pt idx="0">
                  <c:v>8</c:v>
                </c:pt>
                <c:pt idx="1">
                  <c:v>256</c:v>
                </c:pt>
                <c:pt idx="2">
                  <c:v>3.90625E-3</c:v>
                </c:pt>
                <c:pt idx="3">
                  <c:v>6.25E-2</c:v>
                </c:pt>
                <c:pt idx="4">
                  <c:v>0.18033688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81C0-364A-8230-643DB7C484E4}"/>
            </c:ext>
          </c:extLst>
        </c:ser>
        <c:ser>
          <c:idx val="9"/>
          <c:order val="9"/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Sheet1!$A$2:$A$22</c:f>
              <c:strCache>
                <c:ptCount val="5"/>
                <c:pt idx="0">
                  <c:v>i</c:v>
                </c:pt>
                <c:pt idx="1">
                  <c:v>x</c:v>
                </c:pt>
                <c:pt idx="2">
                  <c:v>1/x</c:v>
                </c:pt>
                <c:pt idx="3">
                  <c:v>1/sqrt(x)</c:v>
                </c:pt>
                <c:pt idx="4">
                  <c:v>1/log(x)</c:v>
                </c:pt>
              </c:strCache>
            </c:strRef>
          </c:cat>
          <c:val>
            <c:numRef>
              <c:f>Sheet1!$K$2:$K$22</c:f>
              <c:numCache>
                <c:formatCode>General</c:formatCode>
                <c:ptCount val="21"/>
                <c:pt idx="0">
                  <c:v>9</c:v>
                </c:pt>
                <c:pt idx="1">
                  <c:v>512</c:v>
                </c:pt>
                <c:pt idx="2">
                  <c:v>1.95313E-3</c:v>
                </c:pt>
                <c:pt idx="3">
                  <c:v>4.4194169999999998E-2</c:v>
                </c:pt>
                <c:pt idx="4">
                  <c:v>0.16029945000000001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81C0-364A-8230-643DB7C484E4}"/>
            </c:ext>
          </c:extLst>
        </c:ser>
        <c:ser>
          <c:idx val="10"/>
          <c:order val="10"/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Sheet1!$A$2:$A$22</c:f>
              <c:strCache>
                <c:ptCount val="5"/>
                <c:pt idx="0">
                  <c:v>i</c:v>
                </c:pt>
                <c:pt idx="1">
                  <c:v>x</c:v>
                </c:pt>
                <c:pt idx="2">
                  <c:v>1/x</c:v>
                </c:pt>
                <c:pt idx="3">
                  <c:v>1/sqrt(x)</c:v>
                </c:pt>
                <c:pt idx="4">
                  <c:v>1/log(x)</c:v>
                </c:pt>
              </c:strCache>
            </c:strRef>
          </c:cat>
          <c:val>
            <c:numRef>
              <c:f>Sheet1!$L$2:$L$22</c:f>
              <c:numCache>
                <c:formatCode>General</c:formatCode>
                <c:ptCount val="21"/>
                <c:pt idx="0">
                  <c:v>10</c:v>
                </c:pt>
                <c:pt idx="1">
                  <c:v>1024</c:v>
                </c:pt>
                <c:pt idx="2">
                  <c:v>9.7656000000000001E-4</c:v>
                </c:pt>
                <c:pt idx="3">
                  <c:v>3.125E-2</c:v>
                </c:pt>
                <c:pt idx="4">
                  <c:v>0.14426949999999999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81C0-364A-8230-643DB7C484E4}"/>
            </c:ext>
          </c:extLst>
        </c:ser>
        <c:ser>
          <c:idx val="11"/>
          <c:order val="11"/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Sheet1!$A$2:$A$22</c:f>
              <c:strCache>
                <c:ptCount val="5"/>
                <c:pt idx="0">
                  <c:v>i</c:v>
                </c:pt>
                <c:pt idx="1">
                  <c:v>x</c:v>
                </c:pt>
                <c:pt idx="2">
                  <c:v>1/x</c:v>
                </c:pt>
                <c:pt idx="3">
                  <c:v>1/sqrt(x)</c:v>
                </c:pt>
                <c:pt idx="4">
                  <c:v>1/log(x)</c:v>
                </c:pt>
              </c:strCache>
            </c:strRef>
          </c:cat>
          <c:val>
            <c:numRef>
              <c:f>Sheet1!$M$2:$M$22</c:f>
              <c:numCache>
                <c:formatCode>General</c:formatCode>
                <c:ptCount val="21"/>
                <c:pt idx="0">
                  <c:v>11</c:v>
                </c:pt>
                <c:pt idx="1">
                  <c:v>2048</c:v>
                </c:pt>
                <c:pt idx="2">
                  <c:v>4.8828000000000001E-4</c:v>
                </c:pt>
                <c:pt idx="3">
                  <c:v>2.209709E-2</c:v>
                </c:pt>
                <c:pt idx="4">
                  <c:v>0.13115409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81C0-364A-8230-643DB7C484E4}"/>
            </c:ext>
          </c:extLst>
        </c:ser>
        <c:ser>
          <c:idx val="12"/>
          <c:order val="12"/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Sheet1!$A$2:$A$22</c:f>
              <c:strCache>
                <c:ptCount val="5"/>
                <c:pt idx="0">
                  <c:v>i</c:v>
                </c:pt>
                <c:pt idx="1">
                  <c:v>x</c:v>
                </c:pt>
                <c:pt idx="2">
                  <c:v>1/x</c:v>
                </c:pt>
                <c:pt idx="3">
                  <c:v>1/sqrt(x)</c:v>
                </c:pt>
                <c:pt idx="4">
                  <c:v>1/log(x)</c:v>
                </c:pt>
              </c:strCache>
            </c:strRef>
          </c:cat>
          <c:val>
            <c:numRef>
              <c:f>Sheet1!$N$2:$N$22</c:f>
              <c:numCache>
                <c:formatCode>General</c:formatCode>
                <c:ptCount val="21"/>
                <c:pt idx="0">
                  <c:v>12</c:v>
                </c:pt>
                <c:pt idx="1">
                  <c:v>4096</c:v>
                </c:pt>
                <c:pt idx="2">
                  <c:v>2.4414E-4</c:v>
                </c:pt>
                <c:pt idx="3">
                  <c:v>1.5625E-2</c:v>
                </c:pt>
                <c:pt idx="4">
                  <c:v>0.12022459000000001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81C0-364A-8230-643DB7C484E4}"/>
            </c:ext>
          </c:extLst>
        </c:ser>
        <c:ser>
          <c:idx val="13"/>
          <c:order val="13"/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Sheet1!$A$2:$A$22</c:f>
              <c:strCache>
                <c:ptCount val="5"/>
                <c:pt idx="0">
                  <c:v>i</c:v>
                </c:pt>
                <c:pt idx="1">
                  <c:v>x</c:v>
                </c:pt>
                <c:pt idx="2">
                  <c:v>1/x</c:v>
                </c:pt>
                <c:pt idx="3">
                  <c:v>1/sqrt(x)</c:v>
                </c:pt>
                <c:pt idx="4">
                  <c:v>1/log(x)</c:v>
                </c:pt>
              </c:strCache>
            </c:strRef>
          </c:cat>
          <c:val>
            <c:numRef>
              <c:f>Sheet1!$O$2:$O$22</c:f>
              <c:numCache>
                <c:formatCode>General</c:formatCode>
                <c:ptCount val="21"/>
                <c:pt idx="0">
                  <c:v>13</c:v>
                </c:pt>
                <c:pt idx="1">
                  <c:v>8192</c:v>
                </c:pt>
                <c:pt idx="2">
                  <c:v>1.2207E-4</c:v>
                </c:pt>
                <c:pt idx="3">
                  <c:v>1.1048540000000001E-2</c:v>
                </c:pt>
                <c:pt idx="4">
                  <c:v>0.11097654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81C0-364A-8230-643DB7C484E4}"/>
            </c:ext>
          </c:extLst>
        </c:ser>
        <c:ser>
          <c:idx val="14"/>
          <c:order val="14"/>
          <c:spPr>
            <a:ln w="2857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Sheet1!$A$2:$A$22</c:f>
              <c:strCache>
                <c:ptCount val="5"/>
                <c:pt idx="0">
                  <c:v>i</c:v>
                </c:pt>
                <c:pt idx="1">
                  <c:v>x</c:v>
                </c:pt>
                <c:pt idx="2">
                  <c:v>1/x</c:v>
                </c:pt>
                <c:pt idx="3">
                  <c:v>1/sqrt(x)</c:v>
                </c:pt>
                <c:pt idx="4">
                  <c:v>1/log(x)</c:v>
                </c:pt>
              </c:strCache>
            </c:strRef>
          </c:cat>
          <c:val>
            <c:numRef>
              <c:f>Sheet1!$P$2:$P$22</c:f>
              <c:numCache>
                <c:formatCode>General</c:formatCode>
                <c:ptCount val="21"/>
                <c:pt idx="0">
                  <c:v>14</c:v>
                </c:pt>
                <c:pt idx="1">
                  <c:v>16384</c:v>
                </c:pt>
                <c:pt idx="2">
                  <c:v>6.1035000000000001E-5</c:v>
                </c:pt>
                <c:pt idx="3">
                  <c:v>7.8125E-3</c:v>
                </c:pt>
                <c:pt idx="4">
                  <c:v>0.10304965000000001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81C0-364A-8230-643DB7C484E4}"/>
            </c:ext>
          </c:extLst>
        </c:ser>
        <c:ser>
          <c:idx val="15"/>
          <c:order val="15"/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Sheet1!$A$2:$A$22</c:f>
              <c:strCache>
                <c:ptCount val="5"/>
                <c:pt idx="0">
                  <c:v>i</c:v>
                </c:pt>
                <c:pt idx="1">
                  <c:v>x</c:v>
                </c:pt>
                <c:pt idx="2">
                  <c:v>1/x</c:v>
                </c:pt>
                <c:pt idx="3">
                  <c:v>1/sqrt(x)</c:v>
                </c:pt>
                <c:pt idx="4">
                  <c:v>1/log(x)</c:v>
                </c:pt>
              </c:strCache>
            </c:strRef>
          </c:cat>
          <c:val>
            <c:numRef>
              <c:f>Sheet1!$Q$2:$Q$22</c:f>
              <c:numCache>
                <c:formatCode>General</c:formatCode>
                <c:ptCount val="21"/>
                <c:pt idx="0">
                  <c:v>15</c:v>
                </c:pt>
                <c:pt idx="1">
                  <c:v>32768</c:v>
                </c:pt>
                <c:pt idx="2">
                  <c:v>3.0518000000000002E-5</c:v>
                </c:pt>
                <c:pt idx="3">
                  <c:v>5.5242700000000004E-3</c:v>
                </c:pt>
                <c:pt idx="4">
                  <c:v>9.6179669999999995E-2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81C0-364A-8230-643DB7C484E4}"/>
            </c:ext>
          </c:extLst>
        </c:ser>
        <c:ser>
          <c:idx val="16"/>
          <c:order val="16"/>
          <c:spPr>
            <a:ln w="28575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Sheet1!$A$2:$A$22</c:f>
              <c:strCache>
                <c:ptCount val="5"/>
                <c:pt idx="0">
                  <c:v>i</c:v>
                </c:pt>
                <c:pt idx="1">
                  <c:v>x</c:v>
                </c:pt>
                <c:pt idx="2">
                  <c:v>1/x</c:v>
                </c:pt>
                <c:pt idx="3">
                  <c:v>1/sqrt(x)</c:v>
                </c:pt>
                <c:pt idx="4">
                  <c:v>1/log(x)</c:v>
                </c:pt>
              </c:strCache>
            </c:strRef>
          </c:cat>
          <c:val>
            <c:numRef>
              <c:f>Sheet1!$R$2:$R$22</c:f>
              <c:numCache>
                <c:formatCode>General</c:formatCode>
                <c:ptCount val="21"/>
                <c:pt idx="0">
                  <c:v>16</c:v>
                </c:pt>
                <c:pt idx="1">
                  <c:v>65536</c:v>
                </c:pt>
                <c:pt idx="2">
                  <c:v>1.5259000000000001E-5</c:v>
                </c:pt>
                <c:pt idx="3">
                  <c:v>3.90625E-3</c:v>
                </c:pt>
                <c:pt idx="4">
                  <c:v>9.0168440000000002E-2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81C0-364A-8230-643DB7C484E4}"/>
            </c:ext>
          </c:extLst>
        </c:ser>
        <c:ser>
          <c:idx val="17"/>
          <c:order val="17"/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Sheet1!$A$2:$A$22</c:f>
              <c:strCache>
                <c:ptCount val="5"/>
                <c:pt idx="0">
                  <c:v>i</c:v>
                </c:pt>
                <c:pt idx="1">
                  <c:v>x</c:v>
                </c:pt>
                <c:pt idx="2">
                  <c:v>1/x</c:v>
                </c:pt>
                <c:pt idx="3">
                  <c:v>1/sqrt(x)</c:v>
                </c:pt>
                <c:pt idx="4">
                  <c:v>1/log(x)</c:v>
                </c:pt>
              </c:strCache>
            </c:strRef>
          </c:cat>
          <c:val>
            <c:numRef>
              <c:f>Sheet1!$S$2:$S$22</c:f>
              <c:numCache>
                <c:formatCode>General</c:formatCode>
                <c:ptCount val="21"/>
                <c:pt idx="0">
                  <c:v>17</c:v>
                </c:pt>
                <c:pt idx="1">
                  <c:v>131072</c:v>
                </c:pt>
                <c:pt idx="2">
                  <c:v>7.6294000000000002E-6</c:v>
                </c:pt>
                <c:pt idx="3">
                  <c:v>2.7621400000000002E-3</c:v>
                </c:pt>
                <c:pt idx="4">
                  <c:v>8.4864410000000001E-2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81C0-364A-8230-643DB7C484E4}"/>
            </c:ext>
          </c:extLst>
        </c:ser>
        <c:ser>
          <c:idx val="18"/>
          <c:order val="18"/>
          <c:spPr>
            <a:ln w="28575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Sheet1!$A$2:$A$22</c:f>
              <c:strCache>
                <c:ptCount val="5"/>
                <c:pt idx="0">
                  <c:v>i</c:v>
                </c:pt>
                <c:pt idx="1">
                  <c:v>x</c:v>
                </c:pt>
                <c:pt idx="2">
                  <c:v>1/x</c:v>
                </c:pt>
                <c:pt idx="3">
                  <c:v>1/sqrt(x)</c:v>
                </c:pt>
                <c:pt idx="4">
                  <c:v>1/log(x)</c:v>
                </c:pt>
              </c:strCache>
            </c:strRef>
          </c:cat>
          <c:val>
            <c:numRef>
              <c:f>Sheet1!$T$2:$T$22</c:f>
              <c:numCache>
                <c:formatCode>General</c:formatCode>
                <c:ptCount val="21"/>
                <c:pt idx="0">
                  <c:v>18</c:v>
                </c:pt>
                <c:pt idx="1">
                  <c:v>262144</c:v>
                </c:pt>
                <c:pt idx="2">
                  <c:v>3.8147000000000001E-6</c:v>
                </c:pt>
                <c:pt idx="3">
                  <c:v>1.95313E-3</c:v>
                </c:pt>
                <c:pt idx="4">
                  <c:v>8.0149719999999994E-2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81C0-364A-8230-643DB7C484E4}"/>
            </c:ext>
          </c:extLst>
        </c:ser>
        <c:ser>
          <c:idx val="19"/>
          <c:order val="19"/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Sheet1!$A$2:$A$22</c:f>
              <c:strCache>
                <c:ptCount val="5"/>
                <c:pt idx="0">
                  <c:v>i</c:v>
                </c:pt>
                <c:pt idx="1">
                  <c:v>x</c:v>
                </c:pt>
                <c:pt idx="2">
                  <c:v>1/x</c:v>
                </c:pt>
                <c:pt idx="3">
                  <c:v>1/sqrt(x)</c:v>
                </c:pt>
                <c:pt idx="4">
                  <c:v>1/log(x)</c:v>
                </c:pt>
              </c:strCache>
            </c:strRef>
          </c:cat>
          <c:val>
            <c:numRef>
              <c:f>Sheet1!$U$2:$U$22</c:f>
              <c:numCache>
                <c:formatCode>General</c:formatCode>
                <c:ptCount val="21"/>
                <c:pt idx="0">
                  <c:v>19</c:v>
                </c:pt>
                <c:pt idx="1">
                  <c:v>524288</c:v>
                </c:pt>
                <c:pt idx="2">
                  <c:v>1.9072999999999999E-6</c:v>
                </c:pt>
                <c:pt idx="3">
                  <c:v>1.3810700000000001E-3</c:v>
                </c:pt>
                <c:pt idx="4">
                  <c:v>7.5931319999999997E-2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81C0-364A-8230-643DB7C484E4}"/>
            </c:ext>
          </c:extLst>
        </c:ser>
        <c:ser>
          <c:idx val="20"/>
          <c:order val="20"/>
          <c:spPr>
            <a:ln w="28575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Sheet1!$A$2:$A$22</c:f>
              <c:strCache>
                <c:ptCount val="5"/>
                <c:pt idx="0">
                  <c:v>i</c:v>
                </c:pt>
                <c:pt idx="1">
                  <c:v>x</c:v>
                </c:pt>
                <c:pt idx="2">
                  <c:v>1/x</c:v>
                </c:pt>
                <c:pt idx="3">
                  <c:v>1/sqrt(x)</c:v>
                </c:pt>
                <c:pt idx="4">
                  <c:v>1/log(x)</c:v>
                </c:pt>
              </c:strCache>
            </c:strRef>
          </c:cat>
          <c:val>
            <c:numRef>
              <c:f>Sheet1!$V$2:$V$22</c:f>
              <c:numCache>
                <c:formatCode>General</c:formatCode>
                <c:ptCount val="21"/>
                <c:pt idx="0">
                  <c:v>20</c:v>
                </c:pt>
                <c:pt idx="1">
                  <c:v>1048576</c:v>
                </c:pt>
                <c:pt idx="2">
                  <c:v>9.5366999999999999E-7</c:v>
                </c:pt>
                <c:pt idx="3">
                  <c:v>9.7656000000000001E-4</c:v>
                </c:pt>
                <c:pt idx="4">
                  <c:v>7.2134749999999997E-2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81C0-364A-8230-643DB7C484E4}"/>
            </c:ext>
          </c:extLst>
        </c:ser>
        <c:ser>
          <c:idx val="21"/>
          <c:order val="21"/>
          <c:spPr>
            <a:ln w="28575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Sheet1!$A$2:$A$22</c:f>
              <c:strCache>
                <c:ptCount val="5"/>
                <c:pt idx="0">
                  <c:v>i</c:v>
                </c:pt>
                <c:pt idx="1">
                  <c:v>x</c:v>
                </c:pt>
                <c:pt idx="2">
                  <c:v>1/x</c:v>
                </c:pt>
                <c:pt idx="3">
                  <c:v>1/sqrt(x)</c:v>
                </c:pt>
                <c:pt idx="4">
                  <c:v>1/log(x)</c:v>
                </c:pt>
              </c:strCache>
            </c:strRef>
          </c:cat>
          <c:val>
            <c:numRef>
              <c:f>Sheet1!$W$2:$W$22</c:f>
              <c:numCache>
                <c:formatCode>General</c:formatCode>
                <c:ptCount val="21"/>
                <c:pt idx="0">
                  <c:v>15</c:v>
                </c:pt>
                <c:pt idx="1">
                  <c:v>32768</c:v>
                </c:pt>
                <c:pt idx="2">
                  <c:v>3.0517578125E-5</c:v>
                </c:pt>
                <c:pt idx="3">
                  <c:v>5.524271728019902E-3</c:v>
                </c:pt>
                <c:pt idx="4">
                  <c:v>9.6179669392597561E-2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81C0-364A-8230-643DB7C484E4}"/>
            </c:ext>
          </c:extLst>
        </c:ser>
        <c:ser>
          <c:idx val="22"/>
          <c:order val="22"/>
          <c:spPr>
            <a:ln w="28575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Sheet1!$A$2:$A$22</c:f>
              <c:strCache>
                <c:ptCount val="5"/>
                <c:pt idx="0">
                  <c:v>i</c:v>
                </c:pt>
                <c:pt idx="1">
                  <c:v>x</c:v>
                </c:pt>
                <c:pt idx="2">
                  <c:v>1/x</c:v>
                </c:pt>
                <c:pt idx="3">
                  <c:v>1/sqrt(x)</c:v>
                </c:pt>
                <c:pt idx="4">
                  <c:v>1/log(x)</c:v>
                </c:pt>
              </c:strCache>
            </c:strRef>
          </c:cat>
          <c:val>
            <c:numRef>
              <c:f>Sheet1!$X$2:$X$22</c:f>
              <c:numCache>
                <c:formatCode>General</c:formatCode>
                <c:ptCount val="21"/>
                <c:pt idx="0">
                  <c:v>16</c:v>
                </c:pt>
                <c:pt idx="1">
                  <c:v>65536</c:v>
                </c:pt>
                <c:pt idx="2">
                  <c:v>1.52587890625E-5</c:v>
                </c:pt>
                <c:pt idx="3">
                  <c:v>3.90625E-3</c:v>
                </c:pt>
                <c:pt idx="4">
                  <c:v>9.0168440055560212E-2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81C0-364A-8230-643DB7C484E4}"/>
            </c:ext>
          </c:extLst>
        </c:ser>
        <c:ser>
          <c:idx val="23"/>
          <c:order val="23"/>
          <c:spPr>
            <a:ln w="28575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Sheet1!$A$2:$A$22</c:f>
              <c:strCache>
                <c:ptCount val="5"/>
                <c:pt idx="0">
                  <c:v>i</c:v>
                </c:pt>
                <c:pt idx="1">
                  <c:v>x</c:v>
                </c:pt>
                <c:pt idx="2">
                  <c:v>1/x</c:v>
                </c:pt>
                <c:pt idx="3">
                  <c:v>1/sqrt(x)</c:v>
                </c:pt>
                <c:pt idx="4">
                  <c:v>1/log(x)</c:v>
                </c:pt>
              </c:strCache>
            </c:strRef>
          </c:cat>
          <c:val>
            <c:numRef>
              <c:f>Sheet1!$Y$2:$Y$22</c:f>
              <c:numCache>
                <c:formatCode>General</c:formatCode>
                <c:ptCount val="21"/>
                <c:pt idx="0">
                  <c:v>17</c:v>
                </c:pt>
                <c:pt idx="1">
                  <c:v>131072</c:v>
                </c:pt>
                <c:pt idx="2">
                  <c:v>7.62939453125E-6</c:v>
                </c:pt>
                <c:pt idx="3">
                  <c:v>2.762135864009951E-3</c:v>
                </c:pt>
                <c:pt idx="4">
                  <c:v>8.486441416993902E-2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81C0-364A-8230-643DB7C484E4}"/>
            </c:ext>
          </c:extLst>
        </c:ser>
        <c:ser>
          <c:idx val="24"/>
          <c:order val="24"/>
          <c:spPr>
            <a:ln w="28575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Sheet1!$A$2:$A$22</c:f>
              <c:strCache>
                <c:ptCount val="5"/>
                <c:pt idx="0">
                  <c:v>i</c:v>
                </c:pt>
                <c:pt idx="1">
                  <c:v>x</c:v>
                </c:pt>
                <c:pt idx="2">
                  <c:v>1/x</c:v>
                </c:pt>
                <c:pt idx="3">
                  <c:v>1/sqrt(x)</c:v>
                </c:pt>
                <c:pt idx="4">
                  <c:v>1/log(x)</c:v>
                </c:pt>
              </c:strCache>
            </c:strRef>
          </c:cat>
          <c:val>
            <c:numRef>
              <c:f>Sheet1!$Z$2:$Z$22</c:f>
              <c:numCache>
                <c:formatCode>General</c:formatCode>
                <c:ptCount val="21"/>
                <c:pt idx="0">
                  <c:v>18</c:v>
                </c:pt>
                <c:pt idx="1">
                  <c:v>262144</c:v>
                </c:pt>
                <c:pt idx="2">
                  <c:v>3.814697265625E-6</c:v>
                </c:pt>
                <c:pt idx="3">
                  <c:v>1.953125E-3</c:v>
                </c:pt>
                <c:pt idx="4">
                  <c:v>8.0149724493831301E-2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81C0-364A-8230-643DB7C484E4}"/>
            </c:ext>
          </c:extLst>
        </c:ser>
        <c:ser>
          <c:idx val="25"/>
          <c:order val="25"/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Sheet1!$A$2:$A$22</c:f>
              <c:strCache>
                <c:ptCount val="5"/>
                <c:pt idx="0">
                  <c:v>i</c:v>
                </c:pt>
                <c:pt idx="1">
                  <c:v>x</c:v>
                </c:pt>
                <c:pt idx="2">
                  <c:v>1/x</c:v>
                </c:pt>
                <c:pt idx="3">
                  <c:v>1/sqrt(x)</c:v>
                </c:pt>
                <c:pt idx="4">
                  <c:v>1/log(x)</c:v>
                </c:pt>
              </c:strCache>
            </c:strRef>
          </c:cat>
          <c:val>
            <c:numRef>
              <c:f>Sheet1!$AA$2:$AA$22</c:f>
              <c:numCache>
                <c:formatCode>General</c:formatCode>
                <c:ptCount val="21"/>
                <c:pt idx="0">
                  <c:v>19</c:v>
                </c:pt>
                <c:pt idx="1">
                  <c:v>524288</c:v>
                </c:pt>
                <c:pt idx="2">
                  <c:v>1.9073486328125E-6</c:v>
                </c:pt>
                <c:pt idx="3">
                  <c:v>1.3810679320049755E-3</c:v>
                </c:pt>
                <c:pt idx="4">
                  <c:v>7.5931317941524384E-2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81C0-364A-8230-643DB7C484E4}"/>
            </c:ext>
          </c:extLst>
        </c:ser>
        <c:ser>
          <c:idx val="26"/>
          <c:order val="26"/>
          <c:spPr>
            <a:ln w="28575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Sheet1!$A$2:$A$22</c:f>
              <c:strCache>
                <c:ptCount val="5"/>
                <c:pt idx="0">
                  <c:v>i</c:v>
                </c:pt>
                <c:pt idx="1">
                  <c:v>x</c:v>
                </c:pt>
                <c:pt idx="2">
                  <c:v>1/x</c:v>
                </c:pt>
                <c:pt idx="3">
                  <c:v>1/sqrt(x)</c:v>
                </c:pt>
                <c:pt idx="4">
                  <c:v>1/log(x)</c:v>
                </c:pt>
              </c:strCache>
            </c:strRef>
          </c:cat>
          <c:val>
            <c:numRef>
              <c:f>Sheet1!$AB$2:$AB$22</c:f>
              <c:numCache>
                <c:formatCode>General</c:formatCode>
                <c:ptCount val="21"/>
                <c:pt idx="0">
                  <c:v>20</c:v>
                </c:pt>
                <c:pt idx="1">
                  <c:v>1048576</c:v>
                </c:pt>
                <c:pt idx="2">
                  <c:v>9.5367431640625E-7</c:v>
                </c:pt>
                <c:pt idx="3">
                  <c:v>9.765625E-4</c:v>
                </c:pt>
                <c:pt idx="4">
                  <c:v>7.2134752044448164E-2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B-81C0-364A-8230-643DB7C484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45200304"/>
        <c:axId val="1365123776"/>
      </c:lineChart>
      <c:catAx>
        <c:axId val="1345200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5123776"/>
        <c:crosses val="autoZero"/>
        <c:auto val="1"/>
        <c:lblAlgn val="ctr"/>
        <c:lblOffset val="100"/>
        <c:noMultiLvlLbl val="0"/>
      </c:catAx>
      <c:valAx>
        <c:axId val="1365123776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5200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Weight functions</a:t>
            </a:r>
          </a:p>
        </c:rich>
      </c:tx>
      <c:layout>
        <c:manualLayout>
          <c:xMode val="edge"/>
          <c:yMode val="edge"/>
          <c:x val="5.4284361767249267E-2"/>
          <c:y val="1.12621917450012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7332737531391756"/>
          <c:y val="0.27585219861096449"/>
          <c:w val="0.77309946328416645"/>
          <c:h val="0.669094712299192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1/x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Sheet1!$A$2:$A$12</c:f>
              <c:numCache>
                <c:formatCode>General</c:formatCode>
                <c:ptCount val="11"/>
                <c:pt idx="0">
                  <c:v>1</c:v>
                </c:pt>
                <c:pt idx="1">
                  <c:v>10</c:v>
                </c:pt>
                <c:pt idx="2">
                  <c:v>100</c:v>
                </c:pt>
                <c:pt idx="3">
                  <c:v>1000</c:v>
                </c:pt>
                <c:pt idx="4">
                  <c:v>10000</c:v>
                </c:pt>
                <c:pt idx="5">
                  <c:v>100000</c:v>
                </c:pt>
                <c:pt idx="6">
                  <c:v>1000000</c:v>
                </c:pt>
                <c:pt idx="7">
                  <c:v>10000000</c:v>
                </c:pt>
                <c:pt idx="8">
                  <c:v>100000000</c:v>
                </c:pt>
                <c:pt idx="9">
                  <c:v>1000000000</c:v>
                </c:pt>
                <c:pt idx="10">
                  <c:v>10000000000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</c:v>
                </c:pt>
                <c:pt idx="1">
                  <c:v>0.1</c:v>
                </c:pt>
                <c:pt idx="2">
                  <c:v>0.01</c:v>
                </c:pt>
                <c:pt idx="3">
                  <c:v>1E-3</c:v>
                </c:pt>
                <c:pt idx="4">
                  <c:v>1E-4</c:v>
                </c:pt>
                <c:pt idx="5">
                  <c:v>1.0000000000000001E-5</c:v>
                </c:pt>
                <c:pt idx="6">
                  <c:v>9.9999999999999995E-7</c:v>
                </c:pt>
                <c:pt idx="7">
                  <c:v>9.9999999999999995E-8</c:v>
                </c:pt>
                <c:pt idx="8">
                  <c:v>1E-8</c:v>
                </c:pt>
                <c:pt idx="9">
                  <c:v>1.0000000000000001E-9</c:v>
                </c:pt>
                <c:pt idx="10">
                  <c:v>1E-10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FCC-C54C-B677-B36D232769D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1/sqrt(x)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Sheet1!$A$2:$A$12</c:f>
              <c:numCache>
                <c:formatCode>General</c:formatCode>
                <c:ptCount val="11"/>
                <c:pt idx="0">
                  <c:v>1</c:v>
                </c:pt>
                <c:pt idx="1">
                  <c:v>10</c:v>
                </c:pt>
                <c:pt idx="2">
                  <c:v>100</c:v>
                </c:pt>
                <c:pt idx="3">
                  <c:v>1000</c:v>
                </c:pt>
                <c:pt idx="4">
                  <c:v>10000</c:v>
                </c:pt>
                <c:pt idx="5">
                  <c:v>100000</c:v>
                </c:pt>
                <c:pt idx="6">
                  <c:v>1000000</c:v>
                </c:pt>
                <c:pt idx="7">
                  <c:v>10000000</c:v>
                </c:pt>
                <c:pt idx="8">
                  <c:v>100000000</c:v>
                </c:pt>
                <c:pt idx="9">
                  <c:v>1000000000</c:v>
                </c:pt>
                <c:pt idx="10">
                  <c:v>10000000000</c:v>
                </c:pt>
              </c:numCache>
            </c:num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1</c:v>
                </c:pt>
                <c:pt idx="1">
                  <c:v>0.31622776601683794</c:v>
                </c:pt>
                <c:pt idx="2">
                  <c:v>0.1</c:v>
                </c:pt>
                <c:pt idx="3">
                  <c:v>3.1622776601683791E-2</c:v>
                </c:pt>
                <c:pt idx="4">
                  <c:v>0.01</c:v>
                </c:pt>
                <c:pt idx="5">
                  <c:v>3.162277660168379E-3</c:v>
                </c:pt>
                <c:pt idx="6">
                  <c:v>1E-3</c:v>
                </c:pt>
                <c:pt idx="7">
                  <c:v>3.1622776601683794E-4</c:v>
                </c:pt>
                <c:pt idx="8">
                  <c:v>1E-4</c:v>
                </c:pt>
                <c:pt idx="9">
                  <c:v>3.1622776601683795E-5</c:v>
                </c:pt>
                <c:pt idx="10">
                  <c:v>1.0000000000000001E-5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FCC-C54C-B677-B36D232769D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1/ln(x)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Sheet1!$A$2:$A$12</c:f>
              <c:numCache>
                <c:formatCode>General</c:formatCode>
                <c:ptCount val="11"/>
                <c:pt idx="0">
                  <c:v>1</c:v>
                </c:pt>
                <c:pt idx="1">
                  <c:v>10</c:v>
                </c:pt>
                <c:pt idx="2">
                  <c:v>100</c:v>
                </c:pt>
                <c:pt idx="3">
                  <c:v>1000</c:v>
                </c:pt>
                <c:pt idx="4">
                  <c:v>10000</c:v>
                </c:pt>
                <c:pt idx="5">
                  <c:v>100000</c:v>
                </c:pt>
                <c:pt idx="6">
                  <c:v>1000000</c:v>
                </c:pt>
                <c:pt idx="7">
                  <c:v>10000000</c:v>
                </c:pt>
                <c:pt idx="8">
                  <c:v>100000000</c:v>
                </c:pt>
                <c:pt idx="9">
                  <c:v>1000000000</c:v>
                </c:pt>
                <c:pt idx="10">
                  <c:v>10000000000</c:v>
                </c:pt>
              </c:numCache>
            </c:numRef>
          </c:cat>
          <c:val>
            <c:numRef>
              <c:f>Sheet1!$D$2:$D$12</c:f>
              <c:numCache>
                <c:formatCode>General</c:formatCode>
                <c:ptCount val="11"/>
                <c:pt idx="1">
                  <c:v>0.43429448190325176</c:v>
                </c:pt>
                <c:pt idx="2">
                  <c:v>0.21714724095162588</c:v>
                </c:pt>
                <c:pt idx="3">
                  <c:v>0.14476482730108395</c:v>
                </c:pt>
                <c:pt idx="4">
                  <c:v>0.10857362047581294</c:v>
                </c:pt>
                <c:pt idx="5">
                  <c:v>8.6858896380650363E-2</c:v>
                </c:pt>
                <c:pt idx="6">
                  <c:v>7.2382413650541974E-2</c:v>
                </c:pt>
                <c:pt idx="7">
                  <c:v>6.2042068843321689E-2</c:v>
                </c:pt>
                <c:pt idx="8">
                  <c:v>5.428681023790647E-2</c:v>
                </c:pt>
                <c:pt idx="9">
                  <c:v>4.8254942433694652E-2</c:v>
                </c:pt>
                <c:pt idx="10">
                  <c:v>4.3429448190325182E-2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FCC-C54C-B677-B36D232769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76204528"/>
        <c:axId val="1376351360"/>
      </c:lineChart>
      <c:catAx>
        <c:axId val="13762045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Frequency</a:t>
                </a:r>
              </a:p>
            </c:rich>
          </c:tx>
          <c:layout>
            <c:manualLayout>
              <c:xMode val="edge"/>
              <c:yMode val="edge"/>
              <c:x val="0.85259727408726926"/>
              <c:y val="0.219420891341557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E+00" sourceLinked="0"/>
        <c:majorTickMark val="none"/>
        <c:minorTickMark val="none"/>
        <c:tickLblPos val="high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186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6351360"/>
        <c:crosses val="autoZero"/>
        <c:auto val="1"/>
        <c:lblAlgn val="ctr"/>
        <c:lblOffset val="100"/>
        <c:noMultiLvlLbl val="0"/>
      </c:catAx>
      <c:valAx>
        <c:axId val="1376351360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Weight</a:t>
                </a:r>
              </a:p>
            </c:rich>
          </c:tx>
          <c:layout>
            <c:manualLayout>
              <c:xMode val="edge"/>
              <c:yMode val="edge"/>
              <c:x val="8.4286128842630328E-3"/>
              <c:y val="0.3652874590468255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62045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7525318814456269"/>
          <c:y val="4.2331150591832768E-2"/>
          <c:w val="0.48283879824287679"/>
          <c:h val="7.877865250782747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76501B-6286-42A4-805A-60819AB13A55}" type="doc">
      <dgm:prSet loTypeId="urn:microsoft.com/office/officeart/2016/7/layout/ChevronBlockProcess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9CCA875E-2966-4A32-A494-8BB966DAC25E}">
      <dgm:prSet custT="1"/>
      <dgm:spPr/>
      <dgm:t>
        <a:bodyPr/>
        <a:lstStyle/>
        <a:p>
          <a:r>
            <a:rPr lang="en-US" sz="1800" dirty="0"/>
            <a:t>Imbalanced Classification</a:t>
          </a:r>
        </a:p>
      </dgm:t>
    </dgm:pt>
    <dgm:pt modelId="{841886FD-E2C7-461C-BDD2-5E78E3750643}" type="parTrans" cxnId="{D5617EAB-C04C-44F3-930D-5C9D8C6E6257}">
      <dgm:prSet/>
      <dgm:spPr/>
      <dgm:t>
        <a:bodyPr/>
        <a:lstStyle/>
        <a:p>
          <a:endParaRPr lang="en-US"/>
        </a:p>
      </dgm:t>
    </dgm:pt>
    <dgm:pt modelId="{A7CEBBE9-CBB9-4F7A-9173-4B8E2C642F8B}" type="sibTrans" cxnId="{D5617EAB-C04C-44F3-930D-5C9D8C6E6257}">
      <dgm:prSet/>
      <dgm:spPr/>
      <dgm:t>
        <a:bodyPr/>
        <a:lstStyle/>
        <a:p>
          <a:endParaRPr lang="en-US"/>
        </a:p>
      </dgm:t>
    </dgm:pt>
    <dgm:pt modelId="{91F80719-645C-47BD-9A7B-02F515269737}">
      <dgm:prSet/>
      <dgm:spPr/>
      <dgm:t>
        <a:bodyPr/>
        <a:lstStyle/>
        <a:p>
          <a:r>
            <a:rPr lang="en-US" dirty="0"/>
            <a:t>Methods</a:t>
          </a:r>
        </a:p>
      </dgm:t>
    </dgm:pt>
    <dgm:pt modelId="{A93AA980-EB29-48E4-A28A-430D4650B3C4}" type="parTrans" cxnId="{9530290D-2BB3-4D75-80A9-F3E4820AF955}">
      <dgm:prSet/>
      <dgm:spPr/>
      <dgm:t>
        <a:bodyPr/>
        <a:lstStyle/>
        <a:p>
          <a:endParaRPr lang="en-US"/>
        </a:p>
      </dgm:t>
    </dgm:pt>
    <dgm:pt modelId="{8C2583CA-F614-4543-B91C-18EE8559DCBB}" type="sibTrans" cxnId="{9530290D-2BB3-4D75-80A9-F3E4820AF955}">
      <dgm:prSet/>
      <dgm:spPr/>
      <dgm:t>
        <a:bodyPr/>
        <a:lstStyle/>
        <a:p>
          <a:endParaRPr lang="en-US"/>
        </a:p>
      </dgm:t>
    </dgm:pt>
    <dgm:pt modelId="{B91EC72D-065A-4100-A438-5A4B8B83C0C6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dirty="0"/>
            <a:t>- Sampling</a:t>
          </a:r>
          <a:br>
            <a:rPr lang="en-US" dirty="0"/>
          </a:br>
          <a:r>
            <a:rPr lang="en-US" dirty="0"/>
            <a:t>- Augmentation</a:t>
          </a:r>
        </a:p>
        <a:p>
          <a:pPr>
            <a:buFont typeface="Arial" panose="020B0604020202020204" pitchFamily="34" charset="0"/>
            <a:buNone/>
          </a:pPr>
          <a:r>
            <a:rPr lang="en-US" dirty="0"/>
            <a:t>- Objective-based</a:t>
          </a:r>
        </a:p>
        <a:p>
          <a:pPr>
            <a:buFont typeface="Arial" panose="020B0604020202020204" pitchFamily="34" charset="0"/>
            <a:buNone/>
          </a:pPr>
          <a:r>
            <a:rPr lang="en-US" dirty="0"/>
            <a:t>  - Weighted loss functions</a:t>
          </a:r>
        </a:p>
        <a:p>
          <a:pPr>
            <a:buFont typeface="Arial" panose="020B0604020202020204" pitchFamily="34" charset="0"/>
            <a:buNone/>
          </a:pPr>
          <a:r>
            <a:rPr lang="en-US" dirty="0"/>
            <a:t>  - Smoothing</a:t>
          </a:r>
        </a:p>
        <a:p>
          <a:pPr>
            <a:buFont typeface="Arial" panose="020B0604020202020204" pitchFamily="34" charset="0"/>
            <a:buNone/>
          </a:pPr>
          <a:r>
            <a:rPr lang="en-US" dirty="0"/>
            <a:t>  </a:t>
          </a:r>
        </a:p>
        <a:p>
          <a:pPr>
            <a:buFont typeface="Arial" panose="020B0604020202020204" pitchFamily="34" charset="0"/>
            <a:buNone/>
          </a:pPr>
          <a:r>
            <a:rPr lang="en-US" dirty="0"/>
            <a:t> </a:t>
          </a:r>
        </a:p>
      </dgm:t>
    </dgm:pt>
    <dgm:pt modelId="{5557B7F4-65C7-4DEA-964C-B5BAC25DBBCA}" type="parTrans" cxnId="{AB69B584-931E-43F8-B54D-5E20A3E8805B}">
      <dgm:prSet/>
      <dgm:spPr/>
      <dgm:t>
        <a:bodyPr/>
        <a:lstStyle/>
        <a:p>
          <a:endParaRPr lang="en-US"/>
        </a:p>
      </dgm:t>
    </dgm:pt>
    <dgm:pt modelId="{90AE78D6-324D-4A97-862F-013C319CED96}" type="sibTrans" cxnId="{AB69B584-931E-43F8-B54D-5E20A3E8805B}">
      <dgm:prSet/>
      <dgm:spPr/>
      <dgm:t>
        <a:bodyPr/>
        <a:lstStyle/>
        <a:p>
          <a:endParaRPr lang="en-US"/>
        </a:p>
      </dgm:t>
    </dgm:pt>
    <dgm:pt modelId="{CD298056-E6E6-4017-AF6B-D6BD022C251E}">
      <dgm:prSet/>
      <dgm:spPr/>
      <dgm:t>
        <a:bodyPr/>
        <a:lstStyle/>
        <a:p>
          <a:r>
            <a:rPr lang="en-US" dirty="0"/>
            <a:t>Experiment</a:t>
          </a:r>
        </a:p>
      </dgm:t>
    </dgm:pt>
    <dgm:pt modelId="{BCBA589B-364C-41FC-9E2F-26FCDF3FB0D8}" type="parTrans" cxnId="{DC4DC83B-9688-4ECF-87E9-F2B5A271DC97}">
      <dgm:prSet/>
      <dgm:spPr/>
      <dgm:t>
        <a:bodyPr/>
        <a:lstStyle/>
        <a:p>
          <a:endParaRPr lang="en-US"/>
        </a:p>
      </dgm:t>
    </dgm:pt>
    <dgm:pt modelId="{F70862CF-244E-4456-AACA-7A6235AF7634}" type="sibTrans" cxnId="{DC4DC83B-9688-4ECF-87E9-F2B5A271DC97}">
      <dgm:prSet/>
      <dgm:spPr/>
      <dgm:t>
        <a:bodyPr/>
        <a:lstStyle/>
        <a:p>
          <a:endParaRPr lang="en-US"/>
        </a:p>
      </dgm:t>
    </dgm:pt>
    <dgm:pt modelId="{79AF1750-2C15-44B3-954B-6436DDE5D210}">
      <dgm:prSet/>
      <dgm:spPr/>
      <dgm:t>
        <a:bodyPr/>
        <a:lstStyle/>
        <a:p>
          <a:r>
            <a:rPr lang="en-US" dirty="0"/>
            <a:t>- Image classification</a:t>
          </a:r>
        </a:p>
        <a:p>
          <a:r>
            <a:rPr lang="en-US" dirty="0"/>
            <a:t>- Mars images dataset</a:t>
          </a:r>
        </a:p>
        <a:p>
          <a:r>
            <a:rPr lang="en-US" dirty="0"/>
            <a:t>- Model and Training</a:t>
          </a:r>
        </a:p>
        <a:p>
          <a:r>
            <a:rPr lang="en-US" dirty="0"/>
            <a:t>- Results</a:t>
          </a:r>
        </a:p>
      </dgm:t>
    </dgm:pt>
    <dgm:pt modelId="{33F57267-3CF3-4122-9A87-2BAB986E8885}" type="parTrans" cxnId="{1C3F29A1-5750-47A4-94CC-E7C9CF62585D}">
      <dgm:prSet/>
      <dgm:spPr/>
      <dgm:t>
        <a:bodyPr/>
        <a:lstStyle/>
        <a:p>
          <a:endParaRPr lang="en-US"/>
        </a:p>
      </dgm:t>
    </dgm:pt>
    <dgm:pt modelId="{756C04BF-2132-4860-BD16-71EF0B5A544F}" type="sibTrans" cxnId="{1C3F29A1-5750-47A4-94CC-E7C9CF62585D}">
      <dgm:prSet/>
      <dgm:spPr/>
      <dgm:t>
        <a:bodyPr/>
        <a:lstStyle/>
        <a:p>
          <a:endParaRPr lang="en-US"/>
        </a:p>
      </dgm:t>
    </dgm:pt>
    <dgm:pt modelId="{5B600048-9C60-4431-AF47-78800DAC41AA}">
      <dgm:prSet/>
      <dgm:spPr/>
      <dgm:t>
        <a:bodyPr/>
        <a:lstStyle/>
        <a:p>
          <a:r>
            <a:rPr lang="en-US" dirty="0"/>
            <a:t>Summary</a:t>
          </a:r>
        </a:p>
        <a:p>
          <a:r>
            <a:rPr lang="en-US" dirty="0"/>
            <a:t>Discussion </a:t>
          </a:r>
        </a:p>
      </dgm:t>
    </dgm:pt>
    <dgm:pt modelId="{0DCB8950-7602-4AF2-A662-ADE374DBF971}" type="parTrans" cxnId="{D96EDB6B-D93D-4474-B6AB-8F685A8E2790}">
      <dgm:prSet/>
      <dgm:spPr/>
      <dgm:t>
        <a:bodyPr/>
        <a:lstStyle/>
        <a:p>
          <a:endParaRPr lang="en-US"/>
        </a:p>
      </dgm:t>
    </dgm:pt>
    <dgm:pt modelId="{7B0D9845-CF95-4944-AE47-E197FA7F0F54}" type="sibTrans" cxnId="{D96EDB6B-D93D-4474-B6AB-8F685A8E2790}">
      <dgm:prSet/>
      <dgm:spPr/>
      <dgm:t>
        <a:bodyPr/>
        <a:lstStyle/>
        <a:p>
          <a:endParaRPr lang="en-US"/>
        </a:p>
      </dgm:t>
    </dgm:pt>
    <dgm:pt modelId="{8BC18199-EE02-854A-A723-FD6DE501BFFB}">
      <dgm:prSet/>
      <dgm:spPr/>
      <dgm:t>
        <a:bodyPr/>
        <a:lstStyle/>
        <a:p>
          <a:r>
            <a:rPr lang="en-US" dirty="0"/>
            <a:t>Why should we care?</a:t>
          </a:r>
        </a:p>
      </dgm:t>
    </dgm:pt>
    <dgm:pt modelId="{66166C6E-0BFC-2A49-97CD-3125A00551B7}" type="parTrans" cxnId="{F54CAA98-11A4-6048-A086-4AB9FDD7176F}">
      <dgm:prSet/>
      <dgm:spPr/>
      <dgm:t>
        <a:bodyPr/>
        <a:lstStyle/>
        <a:p>
          <a:endParaRPr lang="en-US"/>
        </a:p>
      </dgm:t>
    </dgm:pt>
    <dgm:pt modelId="{C4D0E60E-25B7-6949-9211-3FE33B282587}" type="sibTrans" cxnId="{F54CAA98-11A4-6048-A086-4AB9FDD7176F}">
      <dgm:prSet/>
      <dgm:spPr/>
      <dgm:t>
        <a:bodyPr/>
        <a:lstStyle/>
        <a:p>
          <a:endParaRPr lang="en-US"/>
        </a:p>
      </dgm:t>
    </dgm:pt>
    <dgm:pt modelId="{A8D6F18C-2426-5B44-987E-C2A176F20186}" type="pres">
      <dgm:prSet presAssocID="{B876501B-6286-42A4-805A-60819AB13A55}" presName="Name0" presStyleCnt="0">
        <dgm:presLayoutVars>
          <dgm:dir/>
          <dgm:animLvl val="lvl"/>
          <dgm:resizeHandles val="exact"/>
        </dgm:presLayoutVars>
      </dgm:prSet>
      <dgm:spPr/>
    </dgm:pt>
    <dgm:pt modelId="{897A184C-0D61-834F-8FF4-78D7F010AECD}" type="pres">
      <dgm:prSet presAssocID="{9CCA875E-2966-4A32-A494-8BB966DAC25E}" presName="composite" presStyleCnt="0"/>
      <dgm:spPr/>
    </dgm:pt>
    <dgm:pt modelId="{A0B1662F-5B35-4E4E-A625-C51F65241894}" type="pres">
      <dgm:prSet presAssocID="{9CCA875E-2966-4A32-A494-8BB966DAC25E}" presName="parTx" presStyleLbl="alignNode1" presStyleIdx="0" presStyleCnt="4">
        <dgm:presLayoutVars>
          <dgm:chMax val="0"/>
          <dgm:chPref val="0"/>
        </dgm:presLayoutVars>
      </dgm:prSet>
      <dgm:spPr/>
    </dgm:pt>
    <dgm:pt modelId="{AA277DFC-4136-D849-8375-4CAA41F601C8}" type="pres">
      <dgm:prSet presAssocID="{9CCA875E-2966-4A32-A494-8BB966DAC25E}" presName="desTx" presStyleLbl="alignAccFollowNode1" presStyleIdx="0" presStyleCnt="4" custLinFactNeighborX="-3638" custLinFactNeighborY="642">
        <dgm:presLayoutVars/>
      </dgm:prSet>
      <dgm:spPr/>
    </dgm:pt>
    <dgm:pt modelId="{26CAA3A5-A1D6-1247-844A-6D4D6F53B224}" type="pres">
      <dgm:prSet presAssocID="{A7CEBBE9-CBB9-4F7A-9173-4B8E2C642F8B}" presName="space" presStyleCnt="0"/>
      <dgm:spPr/>
    </dgm:pt>
    <dgm:pt modelId="{F30E76A2-A0F8-A94A-900E-04D81CB84FB9}" type="pres">
      <dgm:prSet presAssocID="{91F80719-645C-47BD-9A7B-02F515269737}" presName="composite" presStyleCnt="0"/>
      <dgm:spPr/>
    </dgm:pt>
    <dgm:pt modelId="{C7405C74-1CCF-604E-862D-45D21B4C1A43}" type="pres">
      <dgm:prSet presAssocID="{91F80719-645C-47BD-9A7B-02F515269737}" presName="parTx" presStyleLbl="alignNode1" presStyleIdx="1" presStyleCnt="4">
        <dgm:presLayoutVars>
          <dgm:chMax val="0"/>
          <dgm:chPref val="0"/>
        </dgm:presLayoutVars>
      </dgm:prSet>
      <dgm:spPr/>
    </dgm:pt>
    <dgm:pt modelId="{467D64F4-1B27-224E-B3EA-7461F59B0CE8}" type="pres">
      <dgm:prSet presAssocID="{91F80719-645C-47BD-9A7B-02F515269737}" presName="desTx" presStyleLbl="alignAccFollowNode1" presStyleIdx="1" presStyleCnt="4">
        <dgm:presLayoutVars/>
      </dgm:prSet>
      <dgm:spPr/>
    </dgm:pt>
    <dgm:pt modelId="{B0964C2A-7896-1449-B0DD-2DEB1C9EC9C4}" type="pres">
      <dgm:prSet presAssocID="{8C2583CA-F614-4543-B91C-18EE8559DCBB}" presName="space" presStyleCnt="0"/>
      <dgm:spPr/>
    </dgm:pt>
    <dgm:pt modelId="{E3763A6E-BB5D-AD41-8670-146186FEAD62}" type="pres">
      <dgm:prSet presAssocID="{CD298056-E6E6-4017-AF6B-D6BD022C251E}" presName="composite" presStyleCnt="0"/>
      <dgm:spPr/>
    </dgm:pt>
    <dgm:pt modelId="{75B5A4CA-C0B2-8946-A489-DAD9127BCFD5}" type="pres">
      <dgm:prSet presAssocID="{CD298056-E6E6-4017-AF6B-D6BD022C251E}" presName="parTx" presStyleLbl="alignNode1" presStyleIdx="2" presStyleCnt="4">
        <dgm:presLayoutVars>
          <dgm:chMax val="0"/>
          <dgm:chPref val="0"/>
        </dgm:presLayoutVars>
      </dgm:prSet>
      <dgm:spPr/>
    </dgm:pt>
    <dgm:pt modelId="{2E9024E3-8EF8-9140-836A-3F9ACA83D10D}" type="pres">
      <dgm:prSet presAssocID="{CD298056-E6E6-4017-AF6B-D6BD022C251E}" presName="desTx" presStyleLbl="alignAccFollowNode1" presStyleIdx="2" presStyleCnt="4">
        <dgm:presLayoutVars/>
      </dgm:prSet>
      <dgm:spPr/>
    </dgm:pt>
    <dgm:pt modelId="{1CDAC9D6-2239-2F41-8AC2-A3BEFBC95980}" type="pres">
      <dgm:prSet presAssocID="{F70862CF-244E-4456-AACA-7A6235AF7634}" presName="space" presStyleCnt="0"/>
      <dgm:spPr/>
    </dgm:pt>
    <dgm:pt modelId="{8A6E2556-5F58-0043-BEAA-79A46C010A64}" type="pres">
      <dgm:prSet presAssocID="{5B600048-9C60-4431-AF47-78800DAC41AA}" presName="composite" presStyleCnt="0"/>
      <dgm:spPr/>
    </dgm:pt>
    <dgm:pt modelId="{DB05C13C-1A7B-6D42-8B7E-4A665A9FF9BD}" type="pres">
      <dgm:prSet presAssocID="{5B600048-9C60-4431-AF47-78800DAC41AA}" presName="parTx" presStyleLbl="alignNode1" presStyleIdx="3" presStyleCnt="4">
        <dgm:presLayoutVars>
          <dgm:chMax val="0"/>
          <dgm:chPref val="0"/>
        </dgm:presLayoutVars>
      </dgm:prSet>
      <dgm:spPr/>
    </dgm:pt>
    <dgm:pt modelId="{9AED6080-EEDB-A44F-81C8-F99321F85621}" type="pres">
      <dgm:prSet presAssocID="{5B600048-9C60-4431-AF47-78800DAC41AA}" presName="desTx" presStyleLbl="alignAccFollowNode1" presStyleIdx="3" presStyleCnt="4">
        <dgm:presLayoutVars/>
      </dgm:prSet>
      <dgm:spPr/>
    </dgm:pt>
  </dgm:ptLst>
  <dgm:cxnLst>
    <dgm:cxn modelId="{9530290D-2BB3-4D75-80A9-F3E4820AF955}" srcId="{B876501B-6286-42A4-805A-60819AB13A55}" destId="{91F80719-645C-47BD-9A7B-02F515269737}" srcOrd="1" destOrd="0" parTransId="{A93AA980-EB29-48E4-A28A-430D4650B3C4}" sibTransId="{8C2583CA-F614-4543-B91C-18EE8559DCBB}"/>
    <dgm:cxn modelId="{C85ED318-18DD-424B-A42F-B568660678A8}" type="presOf" srcId="{91F80719-645C-47BD-9A7B-02F515269737}" destId="{C7405C74-1CCF-604E-862D-45D21B4C1A43}" srcOrd="0" destOrd="0" presId="urn:microsoft.com/office/officeart/2016/7/layout/ChevronBlockProcess"/>
    <dgm:cxn modelId="{F4871925-CEE7-6A4A-AD84-42070D73436A}" type="presOf" srcId="{79AF1750-2C15-44B3-954B-6436DDE5D210}" destId="{2E9024E3-8EF8-9140-836A-3F9ACA83D10D}" srcOrd="0" destOrd="0" presId="urn:microsoft.com/office/officeart/2016/7/layout/ChevronBlockProcess"/>
    <dgm:cxn modelId="{DC4DC83B-9688-4ECF-87E9-F2B5A271DC97}" srcId="{B876501B-6286-42A4-805A-60819AB13A55}" destId="{CD298056-E6E6-4017-AF6B-D6BD022C251E}" srcOrd="2" destOrd="0" parTransId="{BCBA589B-364C-41FC-9E2F-26FCDF3FB0D8}" sibTransId="{F70862CF-244E-4456-AACA-7A6235AF7634}"/>
    <dgm:cxn modelId="{7C490B4B-EFF1-BA41-93CE-10209F76A9D4}" type="presOf" srcId="{B91EC72D-065A-4100-A438-5A4B8B83C0C6}" destId="{467D64F4-1B27-224E-B3EA-7461F59B0CE8}" srcOrd="0" destOrd="0" presId="urn:microsoft.com/office/officeart/2016/7/layout/ChevronBlockProcess"/>
    <dgm:cxn modelId="{0D436355-70BA-D343-9776-86E4770006E1}" type="presOf" srcId="{B876501B-6286-42A4-805A-60819AB13A55}" destId="{A8D6F18C-2426-5B44-987E-C2A176F20186}" srcOrd="0" destOrd="0" presId="urn:microsoft.com/office/officeart/2016/7/layout/ChevronBlockProcess"/>
    <dgm:cxn modelId="{288FF75A-E6A7-CA40-93FD-91B6115CA18C}" type="presOf" srcId="{CD298056-E6E6-4017-AF6B-D6BD022C251E}" destId="{75B5A4CA-C0B2-8946-A489-DAD9127BCFD5}" srcOrd="0" destOrd="0" presId="urn:microsoft.com/office/officeart/2016/7/layout/ChevronBlockProcess"/>
    <dgm:cxn modelId="{D96EDB6B-D93D-4474-B6AB-8F685A8E2790}" srcId="{B876501B-6286-42A4-805A-60819AB13A55}" destId="{5B600048-9C60-4431-AF47-78800DAC41AA}" srcOrd="3" destOrd="0" parTransId="{0DCB8950-7602-4AF2-A662-ADE374DBF971}" sibTransId="{7B0D9845-CF95-4944-AE47-E197FA7F0F54}"/>
    <dgm:cxn modelId="{AB69B584-931E-43F8-B54D-5E20A3E8805B}" srcId="{91F80719-645C-47BD-9A7B-02F515269737}" destId="{B91EC72D-065A-4100-A438-5A4B8B83C0C6}" srcOrd="0" destOrd="0" parTransId="{5557B7F4-65C7-4DEA-964C-B5BAC25DBBCA}" sibTransId="{90AE78D6-324D-4A97-862F-013C319CED96}"/>
    <dgm:cxn modelId="{F54CAA98-11A4-6048-A086-4AB9FDD7176F}" srcId="{9CCA875E-2966-4A32-A494-8BB966DAC25E}" destId="{8BC18199-EE02-854A-A723-FD6DE501BFFB}" srcOrd="0" destOrd="0" parTransId="{66166C6E-0BFC-2A49-97CD-3125A00551B7}" sibTransId="{C4D0E60E-25B7-6949-9211-3FE33B282587}"/>
    <dgm:cxn modelId="{1C3F29A1-5750-47A4-94CC-E7C9CF62585D}" srcId="{CD298056-E6E6-4017-AF6B-D6BD022C251E}" destId="{79AF1750-2C15-44B3-954B-6436DDE5D210}" srcOrd="0" destOrd="0" parTransId="{33F57267-3CF3-4122-9A87-2BAB986E8885}" sibTransId="{756C04BF-2132-4860-BD16-71EF0B5A544F}"/>
    <dgm:cxn modelId="{6D627DA5-5B6E-8C4C-A3A4-438118AD5858}" type="presOf" srcId="{5B600048-9C60-4431-AF47-78800DAC41AA}" destId="{DB05C13C-1A7B-6D42-8B7E-4A665A9FF9BD}" srcOrd="0" destOrd="0" presId="urn:microsoft.com/office/officeart/2016/7/layout/ChevronBlockProcess"/>
    <dgm:cxn modelId="{D5617EAB-C04C-44F3-930D-5C9D8C6E6257}" srcId="{B876501B-6286-42A4-805A-60819AB13A55}" destId="{9CCA875E-2966-4A32-A494-8BB966DAC25E}" srcOrd="0" destOrd="0" parTransId="{841886FD-E2C7-461C-BDD2-5E78E3750643}" sibTransId="{A7CEBBE9-CBB9-4F7A-9173-4B8E2C642F8B}"/>
    <dgm:cxn modelId="{0B57A1C3-71EF-9648-B533-240FBADB3288}" type="presOf" srcId="{8BC18199-EE02-854A-A723-FD6DE501BFFB}" destId="{AA277DFC-4136-D849-8375-4CAA41F601C8}" srcOrd="0" destOrd="0" presId="urn:microsoft.com/office/officeart/2016/7/layout/ChevronBlockProcess"/>
    <dgm:cxn modelId="{D35B4AE4-8379-5D46-8899-5B979B316B6A}" type="presOf" srcId="{9CCA875E-2966-4A32-A494-8BB966DAC25E}" destId="{A0B1662F-5B35-4E4E-A625-C51F65241894}" srcOrd="0" destOrd="0" presId="urn:microsoft.com/office/officeart/2016/7/layout/ChevronBlockProcess"/>
    <dgm:cxn modelId="{F41E1A09-5D4D-4541-BFDC-872FFC8367D0}" type="presParOf" srcId="{A8D6F18C-2426-5B44-987E-C2A176F20186}" destId="{897A184C-0D61-834F-8FF4-78D7F010AECD}" srcOrd="0" destOrd="0" presId="urn:microsoft.com/office/officeart/2016/7/layout/ChevronBlockProcess"/>
    <dgm:cxn modelId="{D2C82054-FC40-2B42-AB02-90525D4C5412}" type="presParOf" srcId="{897A184C-0D61-834F-8FF4-78D7F010AECD}" destId="{A0B1662F-5B35-4E4E-A625-C51F65241894}" srcOrd="0" destOrd="0" presId="urn:microsoft.com/office/officeart/2016/7/layout/ChevronBlockProcess"/>
    <dgm:cxn modelId="{FE7E828F-DC0E-9C46-8641-53DC68CBA108}" type="presParOf" srcId="{897A184C-0D61-834F-8FF4-78D7F010AECD}" destId="{AA277DFC-4136-D849-8375-4CAA41F601C8}" srcOrd="1" destOrd="0" presId="urn:microsoft.com/office/officeart/2016/7/layout/ChevronBlockProcess"/>
    <dgm:cxn modelId="{C95FE3FC-68E2-A943-A224-7DAEB5387899}" type="presParOf" srcId="{A8D6F18C-2426-5B44-987E-C2A176F20186}" destId="{26CAA3A5-A1D6-1247-844A-6D4D6F53B224}" srcOrd="1" destOrd="0" presId="urn:microsoft.com/office/officeart/2016/7/layout/ChevronBlockProcess"/>
    <dgm:cxn modelId="{CA2DE8CA-AEBE-BE45-9457-4D5A111B38C2}" type="presParOf" srcId="{A8D6F18C-2426-5B44-987E-C2A176F20186}" destId="{F30E76A2-A0F8-A94A-900E-04D81CB84FB9}" srcOrd="2" destOrd="0" presId="urn:microsoft.com/office/officeart/2016/7/layout/ChevronBlockProcess"/>
    <dgm:cxn modelId="{C1614523-3730-0141-BDEA-8CA7264B88CE}" type="presParOf" srcId="{F30E76A2-A0F8-A94A-900E-04D81CB84FB9}" destId="{C7405C74-1CCF-604E-862D-45D21B4C1A43}" srcOrd="0" destOrd="0" presId="urn:microsoft.com/office/officeart/2016/7/layout/ChevronBlockProcess"/>
    <dgm:cxn modelId="{9DBFA5F5-1F2C-C14D-B758-901D7ABBDEF1}" type="presParOf" srcId="{F30E76A2-A0F8-A94A-900E-04D81CB84FB9}" destId="{467D64F4-1B27-224E-B3EA-7461F59B0CE8}" srcOrd="1" destOrd="0" presId="urn:microsoft.com/office/officeart/2016/7/layout/ChevronBlockProcess"/>
    <dgm:cxn modelId="{75DA1923-9D61-434A-878F-DE135241E8C4}" type="presParOf" srcId="{A8D6F18C-2426-5B44-987E-C2A176F20186}" destId="{B0964C2A-7896-1449-B0DD-2DEB1C9EC9C4}" srcOrd="3" destOrd="0" presId="urn:microsoft.com/office/officeart/2016/7/layout/ChevronBlockProcess"/>
    <dgm:cxn modelId="{966EC053-7DDF-F64F-9DCF-CA80B5CB9A7D}" type="presParOf" srcId="{A8D6F18C-2426-5B44-987E-C2A176F20186}" destId="{E3763A6E-BB5D-AD41-8670-146186FEAD62}" srcOrd="4" destOrd="0" presId="urn:microsoft.com/office/officeart/2016/7/layout/ChevronBlockProcess"/>
    <dgm:cxn modelId="{2525B21A-0B4B-2F45-8AC2-299F641FF5BF}" type="presParOf" srcId="{E3763A6E-BB5D-AD41-8670-146186FEAD62}" destId="{75B5A4CA-C0B2-8946-A489-DAD9127BCFD5}" srcOrd="0" destOrd="0" presId="urn:microsoft.com/office/officeart/2016/7/layout/ChevronBlockProcess"/>
    <dgm:cxn modelId="{0F093693-23D5-A94B-B12A-4B5B53BCF530}" type="presParOf" srcId="{E3763A6E-BB5D-AD41-8670-146186FEAD62}" destId="{2E9024E3-8EF8-9140-836A-3F9ACA83D10D}" srcOrd="1" destOrd="0" presId="urn:microsoft.com/office/officeart/2016/7/layout/ChevronBlockProcess"/>
    <dgm:cxn modelId="{C51AE69E-5B5C-CF4F-9805-9674D83AABC5}" type="presParOf" srcId="{A8D6F18C-2426-5B44-987E-C2A176F20186}" destId="{1CDAC9D6-2239-2F41-8AC2-A3BEFBC95980}" srcOrd="5" destOrd="0" presId="urn:microsoft.com/office/officeart/2016/7/layout/ChevronBlockProcess"/>
    <dgm:cxn modelId="{96A9D519-6A3C-0E45-8AA2-E33C39131EB0}" type="presParOf" srcId="{A8D6F18C-2426-5B44-987E-C2A176F20186}" destId="{8A6E2556-5F58-0043-BEAA-79A46C010A64}" srcOrd="6" destOrd="0" presId="urn:microsoft.com/office/officeart/2016/7/layout/ChevronBlockProcess"/>
    <dgm:cxn modelId="{3ACFAB82-750C-7F40-A0CE-461F1E1E40C8}" type="presParOf" srcId="{8A6E2556-5F58-0043-BEAA-79A46C010A64}" destId="{DB05C13C-1A7B-6D42-8B7E-4A665A9FF9BD}" srcOrd="0" destOrd="0" presId="urn:microsoft.com/office/officeart/2016/7/layout/ChevronBlockProcess"/>
    <dgm:cxn modelId="{9BC8C043-48A9-9840-9122-485E86BFD7CC}" type="presParOf" srcId="{8A6E2556-5F58-0043-BEAA-79A46C010A64}" destId="{9AED6080-EEDB-A44F-81C8-F99321F85621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B1662F-5B35-4E4E-A625-C51F65241894}">
      <dsp:nvSpPr>
        <dsp:cNvPr id="0" name=""/>
        <dsp:cNvSpPr/>
      </dsp:nvSpPr>
      <dsp:spPr>
        <a:xfrm>
          <a:off x="11309" y="650680"/>
          <a:ext cx="2486109" cy="745832"/>
        </a:xfrm>
        <a:prstGeom prst="chevron">
          <a:avLst>
            <a:gd name="adj" fmla="val 3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90" tIns="92090" rIns="92090" bIns="920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Imbalanced Classification</a:t>
          </a:r>
        </a:p>
      </dsp:txBody>
      <dsp:txXfrm>
        <a:off x="235059" y="650680"/>
        <a:ext cx="2038609" cy="745832"/>
      </dsp:txXfrm>
    </dsp:sp>
    <dsp:sp modelId="{AA277DFC-4136-D849-8375-4CAA41F601C8}">
      <dsp:nvSpPr>
        <dsp:cNvPr id="0" name=""/>
        <dsp:cNvSpPr/>
      </dsp:nvSpPr>
      <dsp:spPr>
        <a:xfrm>
          <a:off x="0" y="1410560"/>
          <a:ext cx="2262360" cy="2188008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777" tIns="178777" rIns="178777" bIns="357553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Why should we care?</a:t>
          </a:r>
        </a:p>
      </dsp:txBody>
      <dsp:txXfrm>
        <a:off x="0" y="1410560"/>
        <a:ext cx="2262360" cy="2188008"/>
      </dsp:txXfrm>
    </dsp:sp>
    <dsp:sp modelId="{C7405C74-1CCF-604E-862D-45D21B4C1A43}">
      <dsp:nvSpPr>
        <dsp:cNvPr id="0" name=""/>
        <dsp:cNvSpPr/>
      </dsp:nvSpPr>
      <dsp:spPr>
        <a:xfrm>
          <a:off x="2448367" y="650680"/>
          <a:ext cx="2486109" cy="745832"/>
        </a:xfrm>
        <a:prstGeom prst="chevron">
          <a:avLst>
            <a:gd name="adj" fmla="val 3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90" tIns="92090" rIns="92090" bIns="920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Methods</a:t>
          </a:r>
        </a:p>
      </dsp:txBody>
      <dsp:txXfrm>
        <a:off x="2672117" y="650680"/>
        <a:ext cx="2038609" cy="745832"/>
      </dsp:txXfrm>
    </dsp:sp>
    <dsp:sp modelId="{467D64F4-1B27-224E-B3EA-7461F59B0CE8}">
      <dsp:nvSpPr>
        <dsp:cNvPr id="0" name=""/>
        <dsp:cNvSpPr/>
      </dsp:nvSpPr>
      <dsp:spPr>
        <a:xfrm>
          <a:off x="2448367" y="1396513"/>
          <a:ext cx="2262360" cy="2188008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777" tIns="178777" rIns="178777" bIns="357553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- Sampling</a:t>
          </a:r>
          <a:br>
            <a:rPr lang="en-US" sz="1400" kern="1200" dirty="0"/>
          </a:br>
          <a:r>
            <a:rPr lang="en-US" sz="1400" kern="1200" dirty="0"/>
            <a:t>- Augmentation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- Objective-based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  - Weighted loss functions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  - Smoothing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 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 </a:t>
          </a:r>
        </a:p>
      </dsp:txBody>
      <dsp:txXfrm>
        <a:off x="2448367" y="1396513"/>
        <a:ext cx="2262360" cy="2188008"/>
      </dsp:txXfrm>
    </dsp:sp>
    <dsp:sp modelId="{75B5A4CA-C0B2-8946-A489-DAD9127BCFD5}">
      <dsp:nvSpPr>
        <dsp:cNvPr id="0" name=""/>
        <dsp:cNvSpPr/>
      </dsp:nvSpPr>
      <dsp:spPr>
        <a:xfrm>
          <a:off x="4885426" y="650680"/>
          <a:ext cx="2486109" cy="745832"/>
        </a:xfrm>
        <a:prstGeom prst="chevron">
          <a:avLst>
            <a:gd name="adj" fmla="val 3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90" tIns="92090" rIns="92090" bIns="920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Experiment</a:t>
          </a:r>
        </a:p>
      </dsp:txBody>
      <dsp:txXfrm>
        <a:off x="5109176" y="650680"/>
        <a:ext cx="2038609" cy="745832"/>
      </dsp:txXfrm>
    </dsp:sp>
    <dsp:sp modelId="{2E9024E3-8EF8-9140-836A-3F9ACA83D10D}">
      <dsp:nvSpPr>
        <dsp:cNvPr id="0" name=""/>
        <dsp:cNvSpPr/>
      </dsp:nvSpPr>
      <dsp:spPr>
        <a:xfrm>
          <a:off x="4885426" y="1396513"/>
          <a:ext cx="2262360" cy="2188008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777" tIns="178777" rIns="178777" bIns="357553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Image classification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Mars images dataset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Model and Training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Results</a:t>
          </a:r>
        </a:p>
      </dsp:txBody>
      <dsp:txXfrm>
        <a:off x="4885426" y="1396513"/>
        <a:ext cx="2262360" cy="2188008"/>
      </dsp:txXfrm>
    </dsp:sp>
    <dsp:sp modelId="{DB05C13C-1A7B-6D42-8B7E-4A665A9FF9BD}">
      <dsp:nvSpPr>
        <dsp:cNvPr id="0" name=""/>
        <dsp:cNvSpPr/>
      </dsp:nvSpPr>
      <dsp:spPr>
        <a:xfrm>
          <a:off x="7322484" y="650680"/>
          <a:ext cx="2486109" cy="745832"/>
        </a:xfrm>
        <a:prstGeom prst="chevron">
          <a:avLst>
            <a:gd name="adj" fmla="val 3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90" tIns="92090" rIns="92090" bIns="920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Summary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Discussion </a:t>
          </a:r>
        </a:p>
      </dsp:txBody>
      <dsp:txXfrm>
        <a:off x="7546234" y="650680"/>
        <a:ext cx="2038609" cy="745832"/>
      </dsp:txXfrm>
    </dsp:sp>
    <dsp:sp modelId="{9AED6080-EEDB-A44F-81C8-F99321F85621}">
      <dsp:nvSpPr>
        <dsp:cNvPr id="0" name=""/>
        <dsp:cNvSpPr/>
      </dsp:nvSpPr>
      <dsp:spPr>
        <a:xfrm>
          <a:off x="7322484" y="1396513"/>
          <a:ext cx="2262360" cy="2188008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15483C-692B-8440-A100-74E55632FE7E}" type="datetimeFigureOut">
              <a:rPr lang="en-US" smtClean="0"/>
              <a:t>5/26/21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B02396-826A-AB49-8CFB-AE74B7062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53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02396-826A-AB49-8CFB-AE74B70622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793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i="1" dirty="0"/>
                  <a:t> is too harsh,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</m:oMath>
                </a14:m>
                <a:r>
                  <a:rPr lang="en-US" i="1" dirty="0"/>
                  <a:t> is smooth and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i="1" dirty="0"/>
                  <a:t> is smoother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>
                    <a:latin typeface="Cambria Math" panose="02040503050406030204" pitchFamily="18" charset="0"/>
                  </a:rPr>
                  <a:t>1\/𝑥</a:t>
                </a:r>
                <a:r>
                  <a:rPr lang="en-US" i="1" dirty="0"/>
                  <a:t> is too harsh, </a:t>
                </a:r>
                <a:r>
                  <a:rPr lang="en-US" b="0" i="0">
                    <a:latin typeface="Cambria Math" panose="02040503050406030204" pitchFamily="18" charset="0"/>
                  </a:rPr>
                  <a:t>1\/√𝑥</a:t>
                </a:r>
                <a:r>
                  <a:rPr lang="en-US" i="1" dirty="0"/>
                  <a:t> is smooth and  </a:t>
                </a:r>
                <a:r>
                  <a:rPr lang="en-US" b="0" i="0">
                    <a:latin typeface="Cambria Math" panose="02040503050406030204" pitchFamily="18" charset="0"/>
                  </a:rPr>
                  <a:t>1\/ log⁡(𝑥)</a:t>
                </a:r>
                <a:r>
                  <a:rPr lang="en-US" i="1" dirty="0"/>
                  <a:t> is smoother 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02396-826A-AB49-8CFB-AE74B706223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470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28332" y="1540931"/>
            <a:ext cx="7535336" cy="18457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02D1A708-A824-F440-B08C-99387AF8F03C}" type="datetime1">
              <a:rPr lang="en-US" smtClean="0"/>
              <a:t>5/26/21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A4F6043-7A67-491B-98BC-F933DED7226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208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6F37-E8E2-CE4A-AE19-3F304DB3C1B1}" type="datetime1">
              <a:rPr lang="en-US" smtClean="0"/>
              <a:t>5/26/21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170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99A57-9487-7B4C-AACA-53B76571F496}" type="datetime1">
              <a:rPr lang="en-US" smtClean="0"/>
              <a:t>5/26/21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9017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5DF6B-7F67-444C-BC3B-D72E2CE0DBC3}" type="datetime1">
              <a:rPr lang="en-US" smtClean="0"/>
              <a:t>5/26/21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5846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DB29F-4F43-0045-86A8-0A1F5B0105B1}" type="datetime1">
              <a:rPr lang="en-US" smtClean="0"/>
              <a:t>5/26/21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0842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EACDD-167B-0C4D-9E48-0B52D5E35721}" type="datetime1">
              <a:rPr lang="en-US" smtClean="0"/>
              <a:t>5/26/21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2763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6875-2F47-0B40-BD70-24DB18610CBA}" type="datetime1">
              <a:rPr lang="en-US" smtClean="0"/>
              <a:t>5/26/21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6700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EA35D-1F70-9F49-8DE0-DDC7E7DA08D5}" type="datetime1">
              <a:rPr lang="en-US" smtClean="0"/>
              <a:t>5/26/21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9512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A2C8D-8859-9C45-93AF-E5578DB67335}" type="datetime1">
              <a:rPr lang="en-US" smtClean="0"/>
              <a:t>5/26/21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228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450188" y="983602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296" y="319154"/>
            <a:ext cx="11579087" cy="5899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322" y="1083370"/>
            <a:ext cx="11261035" cy="50987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031996" y="6316676"/>
            <a:ext cx="1600200" cy="2794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541778F-F4F3-404E-86F8-B9328B72E4AF}" type="datetime1">
              <a:rPr lang="en-US" smtClean="0"/>
              <a:t>5/26/21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6379" y="6316676"/>
            <a:ext cx="7305900" cy="279400"/>
          </a:xfrm>
        </p:spPr>
        <p:txBody>
          <a:bodyPr/>
          <a:lstStyle>
            <a:lvl1pPr>
              <a:defRPr b="0">
                <a:solidFill>
                  <a:schemeClr val="tx2"/>
                </a:solidFill>
              </a:defRPr>
            </a:lvl1pPr>
          </a:lstStyle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55660" y="6316676"/>
            <a:ext cx="542697" cy="2794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593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125A9-0365-5346-9612-E6289E681F24}" type="datetime1">
              <a:rPr lang="en-US" smtClean="0"/>
              <a:t>5/26/21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035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BFA6F-86C8-3743-9223-22A7D05FE18B}" type="datetime1">
              <a:rPr lang="en-US" smtClean="0"/>
              <a:t>5/26/21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992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8DA80-25B1-9547-B8F5-E2AE90594F00}" type="datetime1">
              <a:rPr lang="en-US" smtClean="0"/>
              <a:t>5/26/21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486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778" y="330198"/>
            <a:ext cx="11565934" cy="74946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13E5D-3FB6-1248-8997-6731EEE37F39}" type="datetime1">
              <a:rPr lang="en-US" smtClean="0"/>
              <a:t>5/26/21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2351" y="1079683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389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7555-49C2-1641-A317-E91CD9F8BDAF}" type="datetime1">
              <a:rPr lang="en-US" smtClean="0"/>
              <a:t>5/26/21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68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0388" y="420780"/>
            <a:ext cx="4875500" cy="553599"/>
          </a:xfrm>
        </p:spPr>
        <p:txBody>
          <a:bodyPr anchor="b">
            <a:noAutofit/>
          </a:bodyPr>
          <a:lstStyle>
            <a:lvl1pPr algn="ctr">
              <a:defRPr sz="4000" b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7379" y="432514"/>
            <a:ext cx="6286732" cy="5680096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0851-6C56-4B4F-9F87-56315E330ADB}" type="datetime1">
              <a:rPr lang="en-US" smtClean="0"/>
              <a:t>5/26/21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999471" y="1038577"/>
            <a:ext cx="351449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47D1EB-8DD4-834B-9C11-CD07D994ED3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48833" y="1078090"/>
            <a:ext cx="5058546" cy="5034511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7315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29300-5FF8-3D43-B8B7-9C39F309D6E1}" type="datetime1">
              <a:rPr lang="en-US" smtClean="0"/>
              <a:t>5/26/21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223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377687" y="-357808"/>
            <a:ext cx="12891052" cy="7631466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9778" y="330199"/>
            <a:ext cx="11565934" cy="65193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8154" y="991611"/>
            <a:ext cx="11235957" cy="52406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13236" y="6294165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7BAD86C-5DF7-424E-8BBE-4F97CFA21738}" type="datetime1">
              <a:rPr lang="en-US" smtClean="0"/>
              <a:t>5/26/21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1567" y="6274997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51414" y="6274997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352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2" r:id="rId1"/>
    <p:sldLayoutId id="2147484143" r:id="rId2"/>
    <p:sldLayoutId id="2147484144" r:id="rId3"/>
    <p:sldLayoutId id="2147484145" r:id="rId4"/>
    <p:sldLayoutId id="2147484146" r:id="rId5"/>
    <p:sldLayoutId id="2147484147" r:id="rId6"/>
    <p:sldLayoutId id="2147484148" r:id="rId7"/>
    <p:sldLayoutId id="2147484149" r:id="rId8"/>
    <p:sldLayoutId id="2147484150" r:id="rId9"/>
    <p:sldLayoutId id="2147484151" r:id="rId10"/>
    <p:sldLayoutId id="2147484152" r:id="rId11"/>
    <p:sldLayoutId id="2147484153" r:id="rId12"/>
    <p:sldLayoutId id="2147484154" r:id="rId13"/>
    <p:sldLayoutId id="2147484155" r:id="rId14"/>
    <p:sldLayoutId id="2147484156" r:id="rId15"/>
    <p:sldLayoutId id="2147484157" r:id="rId16"/>
    <p:sldLayoutId id="2147484158" r:id="rId17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rxiv.org/abs/1901.0555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8.02002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6.02629" TargetMode="External"/><Relationship Id="rId2" Type="http://schemas.openxmlformats.org/officeDocument/2006/relationships/hyperlink" Target="https://arxiv.org/abs/1512.00567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6.07413" TargetMode="External"/><Relationship Id="rId2" Type="http://schemas.openxmlformats.org/officeDocument/2006/relationships/hyperlink" Target="https://openreview.net/forum?id=7Yhok3vJp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ffirmative_actio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chart" Target="../charts/chart1.xml"/><Relationship Id="rId5" Type="http://schemas.openxmlformats.org/officeDocument/2006/relationships/image" Target="../media/image11.png"/><Relationship Id="rId4" Type="http://schemas.openxmlformats.org/officeDocument/2006/relationships/hyperlink" Target="https://www.desmos.com/calculator/xjedqqsbpm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DA0D6-B5F3-1F46-9E61-06ED463D72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b="1" dirty="0"/>
              <a:t>Machine Learning on </a:t>
            </a:r>
            <a:br>
              <a:rPr lang="en-US" sz="4200" b="1" dirty="0"/>
            </a:br>
            <a:r>
              <a:rPr lang="en-US" sz="4200" b="1" dirty="0"/>
              <a:t>Imbalanced Class Distributions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F6B323-9E47-7741-B6D5-6DC694EF8F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Thamme Gowda</a:t>
            </a:r>
          </a:p>
          <a:p>
            <a:r>
              <a:rPr lang="en-US" i="1" dirty="0"/>
              <a:t>May 27, 2021</a:t>
            </a:r>
          </a:p>
          <a:p>
            <a:r>
              <a:rPr lang="en-US" i="1" dirty="0"/>
              <a:t>(Group Meeting)</a:t>
            </a:r>
          </a:p>
        </p:txBody>
      </p:sp>
    </p:spTree>
    <p:extLst>
      <p:ext uri="{BB962C8B-B14F-4D97-AF65-F5344CB8AC3E}">
        <p14:creationId xmlns:p14="http://schemas.microsoft.com/office/powerpoint/2010/main" val="3943655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41CCC-574F-7D4E-A3E7-27BA25B2B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Number of Samples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46686B-60A0-014D-9EC3-630F806265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322" y="1083370"/>
                <a:ext cx="6024142" cy="3563797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Cui et al 2019 </a:t>
                </a:r>
                <a:r>
                  <a:rPr lang="en-US" sz="1900" dirty="0">
                    <a:solidFill>
                      <a:srgbClr val="A8BF4D"/>
                    </a:solidFill>
                    <a:hlinkClick r:id="rId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arxiv.org/abs/1901.05555</a:t>
                </a:r>
                <a:r>
                  <a:rPr lang="en-US" sz="1900" dirty="0"/>
                  <a:t> </a:t>
                </a:r>
              </a:p>
              <a:p>
                <a:r>
                  <a:rPr lang="en-US" dirty="0"/>
                  <a:t>Theoretical justification for</a:t>
                </a:r>
                <a:br>
                  <a:rPr lang="en-US" dirty="0"/>
                </a:br>
                <a:r>
                  <a:rPr lang="en-US" dirty="0"/>
                  <a:t> </a:t>
                </a:r>
                <a:r>
                  <a:rPr lang="en-US" i="1" dirty="0"/>
                  <a:t>why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/>
                  <a:t>  without a log or sqrt or such smoothing </a:t>
                </a:r>
                <a:br>
                  <a:rPr lang="en-US" i="1" dirty="0"/>
                </a:br>
                <a:r>
                  <a:rPr lang="en-US" i="1" dirty="0"/>
                  <a:t>does more harm than good</a:t>
                </a:r>
              </a:p>
              <a:p>
                <a:pPr lvl="1"/>
                <a:r>
                  <a:rPr lang="en-US" dirty="0"/>
                  <a:t>Related:  why diminishing returns for growing training dataset size</a:t>
                </a:r>
              </a:p>
              <a:p>
                <a:r>
                  <a:rPr lang="en-US" dirty="0"/>
                  <a:t>Effective # of samples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; </a:t>
                </a:r>
                <a:r>
                  <a:rPr lang="en-US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 controls smoothing</a:t>
                </a:r>
              </a:p>
              <a:p>
                <a:r>
                  <a:rPr lang="en-US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endParaRPr lang="en-US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46686B-60A0-014D-9EC3-630F806265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322" y="1083370"/>
                <a:ext cx="6024142" cy="3563797"/>
              </a:xfrm>
              <a:blipFill>
                <a:blip r:embed="rId3"/>
                <a:stretch>
                  <a:fillRect l="-1263" t="-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428F8D-242E-D245-AE4F-6873110E3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CE588-E542-D749-BC1C-8C213F439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B7365BD-6D66-5249-A524-5C13E975A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959" y="1210920"/>
            <a:ext cx="5914423" cy="30773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B6AEA53-EE6F-C14A-A721-E84C540CF38E}"/>
                  </a:ext>
                </a:extLst>
              </p:cNvPr>
              <p:cNvSpPr/>
              <p:nvPr/>
            </p:nvSpPr>
            <p:spPr>
              <a:xfrm>
                <a:off x="278296" y="4647167"/>
                <a:ext cx="10270697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=0, 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 thus vanilla cross entropy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→1, 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,  thus inverse frequency </a:t>
                </a:r>
              </a:p>
              <a:p>
                <a:endParaRPr lang="en-US" dirty="0">
                  <a:sym typeface="Wingdings" pitchFamily="2" charset="2"/>
                </a:endParaRPr>
              </a:p>
              <a:p>
                <a:r>
                  <a:rPr lang="en-US" b="1" dirty="0">
                    <a:solidFill>
                      <a:schemeClr val="accent1"/>
                    </a:solidFill>
                    <a:sym typeface="Wingdings" pitchFamily="2" charset="2"/>
                  </a:rPr>
                  <a:t>Criticism: </a:t>
                </a:r>
                <a:r>
                  <a:rPr lang="en-US" dirty="0"/>
                  <a:t>Finding a good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is challenging, as it varies based on datasets and the level of imbalance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B6AEA53-EE6F-C14A-A721-E84C540CF3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96" y="4647167"/>
                <a:ext cx="10270697" cy="1477328"/>
              </a:xfrm>
              <a:prstGeom prst="rect">
                <a:avLst/>
              </a:prstGeom>
              <a:blipFill>
                <a:blip r:embed="rId5"/>
                <a:stretch>
                  <a:fillRect l="-618" b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5C9629-3BE9-D74E-A5CD-C50EDD51F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BE9A2-6037-7240-BBEB-70851C95D16C}" type="datetime1">
              <a:rPr lang="en-US" smtClean="0"/>
              <a:t>5/27/21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54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09C9A-2842-514A-9AD4-9CEA1BC42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Focal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91D5C6-0CDA-284C-A077-2AE86F1B2C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9055" y="3212504"/>
                <a:ext cx="6128694" cy="3243872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|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err="1"/>
                  <a:t>wCE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FL =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nary>
                  </m:oMath>
                </a14:m>
                <a:endParaRPr lang="en-US" b="0" dirty="0"/>
              </a:p>
              <a:p>
                <a:r>
                  <a:rPr lang="en-US" sz="2200" dirty="0"/>
                  <a:t>Hyper param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200" dirty="0"/>
                  <a:t> controls smoothing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chemeClr val="accent1"/>
                    </a:solidFill>
                  </a:rPr>
                  <a:t>Criticism:  </a:t>
                </a:r>
                <a:r>
                  <a:rPr lang="en-US" dirty="0"/>
                  <a:t>Hard examples can be noise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91D5C6-0CDA-284C-A077-2AE86F1B2C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055" y="3212504"/>
                <a:ext cx="6128694" cy="3243872"/>
              </a:xfrm>
              <a:blipFill>
                <a:blip r:embed="rId2"/>
                <a:stretch>
                  <a:fillRect l="-1653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01AE37-937A-084E-8B8F-8AADF11B3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E6AD0D-AD55-1B45-A983-74F870ADB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D29CF83-869E-8944-AA59-5E10E5E46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748" y="3212504"/>
            <a:ext cx="4985198" cy="318769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4F8025-F2B7-0043-97D3-8084F686FB44}"/>
              </a:ext>
            </a:extLst>
          </p:cNvPr>
          <p:cNvSpPr txBox="1">
            <a:spLocks/>
          </p:cNvSpPr>
          <p:nvPr/>
        </p:nvSpPr>
        <p:spPr>
          <a:xfrm>
            <a:off x="589722" y="1235770"/>
            <a:ext cx="11261035" cy="50987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Our assumption so far: rare classes are hard, frequent classes are easy</a:t>
            </a:r>
          </a:p>
          <a:p>
            <a:r>
              <a:rPr lang="en-US" sz="2300" dirty="0"/>
              <a:t>But... majority classes may also have hard examples as well, minority may have easy examples</a:t>
            </a:r>
          </a:p>
          <a:p>
            <a:r>
              <a:rPr lang="en-US" dirty="0"/>
              <a:t>Focal Loss – </a:t>
            </a:r>
            <a:r>
              <a:rPr lang="en-US" sz="1800" dirty="0"/>
              <a:t>Yin et al 2017 </a:t>
            </a:r>
            <a:r>
              <a:rPr lang="en-US" sz="1800" dirty="0">
                <a:hlinkClick r:id="rId4"/>
              </a:rPr>
              <a:t>arxiv.org/abs/1708.02002</a:t>
            </a:r>
            <a:r>
              <a:rPr lang="en-US" sz="1800" dirty="0"/>
              <a:t>  </a:t>
            </a:r>
          </a:p>
          <a:p>
            <a:r>
              <a:rPr lang="en-US" dirty="0"/>
              <a:t>Key Idea: Relax penalty for examples that are easy to classify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4A16A0A-6E3A-784B-906C-94BCF456B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0CF89-101F-E148-9E11-CAB07C48AAF3}" type="datetime1">
              <a:rPr lang="en-US" smtClean="0"/>
              <a:t>5/26/21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453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0E7C4-5866-BC43-BCD2-0167EF25D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Label Smoothing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6CC6C6-C393-0B4E-A96D-9DAF62935B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1567" y="911704"/>
                <a:ext cx="5226006" cy="536329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Smooth one-hot labels by moving some mass away from true label to the rest</a:t>
                </a:r>
                <a:br>
                  <a:rPr lang="en-US" dirty="0"/>
                </a:br>
                <a:r>
                  <a:rPr lang="en-US" sz="1800" dirty="0" err="1"/>
                  <a:t>Szegedy</a:t>
                </a:r>
                <a:r>
                  <a:rPr lang="en-US" sz="1800" dirty="0"/>
                  <a:t> et al 2015 </a:t>
                </a:r>
                <a:r>
                  <a:rPr lang="en-US" sz="1800" dirty="0">
                    <a:hlinkClick r:id="rId2"/>
                  </a:rPr>
                  <a:t>arxiv.org/abs/1512.00567</a:t>
                </a:r>
                <a:r>
                  <a:rPr lang="en-US" sz="1800" dirty="0"/>
                  <a:t> </a:t>
                </a:r>
                <a:endParaRPr lang="en-US" dirty="0"/>
              </a:p>
              <a:p>
                <a:r>
                  <a:rPr lang="en-US" dirty="0"/>
                  <a:t>Hyper param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, the quantity of probability mass moved from the truth to the rest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/>
                  <a:t>  for the truth, instead of 1.0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b="0" dirty="0"/>
                  <a:t>   for the rest, instead of 0.0 </a:t>
                </a:r>
              </a:p>
              <a:p>
                <a:r>
                  <a:rPr lang="en-US" dirty="0"/>
                  <a:t>Label smoothing is poorly understood</a:t>
                </a:r>
                <a:br>
                  <a:rPr lang="en-US" dirty="0"/>
                </a:br>
                <a:r>
                  <a:rPr lang="en-US" sz="1800" dirty="0"/>
                  <a:t> Müller </a:t>
                </a:r>
                <a:r>
                  <a:rPr lang="en-US" sz="1800" dirty="0" err="1"/>
                  <a:t>etal</a:t>
                </a:r>
                <a:r>
                  <a:rPr lang="en-US" sz="1800" dirty="0"/>
                  <a:t> 2019 </a:t>
                </a:r>
                <a:r>
                  <a:rPr lang="en-US" sz="1800" dirty="0">
                    <a:hlinkClick r:id="rId3"/>
                  </a:rPr>
                  <a:t>arxiv.org/abs/1906.02629</a:t>
                </a:r>
                <a:r>
                  <a:rPr lang="en-US" sz="1800" dirty="0"/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A regularization technique</a:t>
                </a:r>
              </a:p>
              <a:p>
                <a:pPr lvl="1"/>
                <a:r>
                  <a:rPr lang="en-US" dirty="0"/>
                  <a:t>Tighter clusters, large margins b/w classes</a:t>
                </a:r>
              </a:p>
              <a:p>
                <a:pPr lvl="1"/>
                <a:r>
                  <a:rPr lang="en-US" dirty="0"/>
                  <a:t>An implicit model calibrator</a:t>
                </a:r>
              </a:p>
              <a:p>
                <a:r>
                  <a:rPr lang="en-US" dirty="0"/>
                  <a:t>Is it addressing imbalance as well? Let’s see!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6CC6C6-C393-0B4E-A96D-9DAF62935B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1567" y="911704"/>
                <a:ext cx="5226006" cy="5363293"/>
              </a:xfrm>
              <a:blipFill>
                <a:blip r:embed="rId4"/>
                <a:stretch>
                  <a:fillRect l="-1695" t="-474" r="-242" b="-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06002D-1108-964E-B17F-F7ECC20ED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DC1DCA-2523-7B4B-9FB8-BF5307081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 descr="Calendar&#10;&#10;Description automatically generated">
            <a:extLst>
              <a:ext uri="{FF2B5EF4-FFF2-40B4-BE49-F238E27FC236}">
                <a16:creationId xmlns:a16="http://schemas.microsoft.com/office/drawing/2014/main" id="{DBBF6303-615A-E044-B516-0D7D046E00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573" y="305167"/>
            <a:ext cx="6026538" cy="596983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7DA617C-A1C1-434E-B06F-88CA7F4F0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94330-6803-3543-9683-49335D1CD3FD}" type="datetime1">
              <a:rPr lang="en-US" smtClean="0"/>
              <a:t>5/26/21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663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9B860-6A78-FB45-A0F4-F60466C54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Imbalanced Learning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F4D726-E8F0-7946-868E-9A7C08485D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Baseline: Cross Entropy</a:t>
                </a:r>
              </a:p>
              <a:p>
                <a:r>
                  <a:rPr lang="en-US" dirty="0"/>
                  <a:t>Weighted Cross Entropy</a:t>
                </a:r>
              </a:p>
              <a:p>
                <a:pPr lvl="1"/>
                <a:r>
                  <a:rPr lang="en-US" dirty="0"/>
                  <a:t>Inverse, Inverse Sqrt, Inverse Log, Information Content</a:t>
                </a:r>
              </a:p>
              <a:p>
                <a:pPr lvl="1"/>
                <a:r>
                  <a:rPr lang="en-US" dirty="0"/>
                  <a:t>Effective number of samples, with hyper param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Focal Loss, with hyper param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Label smoothing with hyper param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TODO:</a:t>
                </a:r>
              </a:p>
              <a:p>
                <a:pPr lvl="1"/>
                <a:r>
                  <a:rPr lang="en-US" dirty="0"/>
                  <a:t>Combination of above: label smoothing with weighted </a:t>
                </a:r>
              </a:p>
              <a:p>
                <a:pPr lvl="1"/>
                <a:r>
                  <a:rPr lang="en-US" dirty="0"/>
                  <a:t>Eureka loss: reward for correct classification – </a:t>
                </a:r>
                <a:r>
                  <a:rPr lang="en-US" sz="1800" dirty="0"/>
                  <a:t>Zhao </a:t>
                </a:r>
                <a:r>
                  <a:rPr lang="en-US" sz="1800" dirty="0" err="1"/>
                  <a:t>etal</a:t>
                </a:r>
                <a:r>
                  <a:rPr lang="en-US" sz="1800" dirty="0"/>
                  <a:t> 2020  </a:t>
                </a:r>
                <a:r>
                  <a:rPr lang="en-US" sz="1800" dirty="0">
                    <a:hlinkClick r:id="rId2"/>
                  </a:rPr>
                  <a:t>openreview.net/forum?id=7Yhok3vJpU</a:t>
                </a:r>
                <a:r>
                  <a:rPr lang="en-US" sz="1800" dirty="0"/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Label-distribution-aware margin (LDAM): class margins -- </a:t>
                </a:r>
                <a:r>
                  <a:rPr lang="en-US" sz="1800" dirty="0"/>
                  <a:t>Cao et al 2019  </a:t>
                </a:r>
                <a:r>
                  <a:rPr lang="en-US" sz="1800" dirty="0">
                    <a:hlinkClick r:id="rId3"/>
                  </a:rPr>
                  <a:t>arxiv.org/abs/1906.07413</a:t>
                </a:r>
                <a:r>
                  <a:rPr lang="en-US" sz="1800" dirty="0"/>
                  <a:t> </a:t>
                </a:r>
              </a:p>
              <a:p>
                <a:pPr lvl="1"/>
                <a:r>
                  <a:rPr lang="en-US" dirty="0"/>
                  <a:t>Deferred class-balanced schedule: reweighing is deferred until later phase in training – </a:t>
                </a:r>
                <a:r>
                  <a:rPr lang="en-US" sz="1800" dirty="0"/>
                  <a:t>Cao et al 2019 </a:t>
                </a:r>
              </a:p>
              <a:p>
                <a:pPr lvl="1"/>
                <a:r>
                  <a:rPr lang="en-US" sz="1800" dirty="0"/>
                  <a:t>Lot more ...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F4D726-E8F0-7946-868E-9A7C08485D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788" t="-2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FBEB9B-9AA5-9F40-80F7-1406AF8E8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C2F484-15A6-2B49-AA54-1098BF629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F2B7369-7F84-0E43-B975-625B53A41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DBC61-68B4-9842-9FAB-BAE21A55967F}" type="datetime1">
              <a:rPr lang="en-US" smtClean="0"/>
              <a:t>5/26/21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043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AD731-1D41-D843-B5BF-CA312772D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CA0BB-82CB-7841-86CC-082E36D48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89" y="1025656"/>
            <a:ext cx="6136352" cy="524934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Problem: Image Classification</a:t>
            </a:r>
          </a:p>
          <a:p>
            <a:pPr lvl="1"/>
            <a:r>
              <a:rPr lang="en-US" i="1" dirty="0"/>
              <a:t>Easier than machine translation, so I can understand better</a:t>
            </a:r>
          </a:p>
          <a:p>
            <a:r>
              <a:rPr lang="en-US" dirty="0"/>
              <a:t>Dataset:</a:t>
            </a:r>
          </a:p>
          <a:p>
            <a:pPr lvl="1"/>
            <a:r>
              <a:rPr lang="en-US" dirty="0"/>
              <a:t>High Resolution Imaging Science Experiment (HiRISE) v3.2 -- Images taken from Mars satellites</a:t>
            </a:r>
          </a:p>
          <a:p>
            <a:pPr lvl="1"/>
            <a:r>
              <a:rPr lang="en-US" dirty="0"/>
              <a:t>8 classes, naturally imbalanced </a:t>
            </a:r>
          </a:p>
          <a:p>
            <a:r>
              <a:rPr lang="en-US" dirty="0"/>
              <a:t>Model:</a:t>
            </a:r>
          </a:p>
          <a:p>
            <a:pPr lvl="1"/>
            <a:r>
              <a:rPr lang="en-US" dirty="0" err="1"/>
              <a:t>ResNeXt</a:t>
            </a:r>
            <a:r>
              <a:rPr lang="en-US" dirty="0"/>
              <a:t> --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torchvision.models.resnext50_32x4d()</a:t>
            </a:r>
          </a:p>
          <a:p>
            <a:pPr lvl="1"/>
            <a:r>
              <a:rPr lang="en-US" dirty="0"/>
              <a:t>Last layer is adapted to 8 classes</a:t>
            </a:r>
          </a:p>
          <a:p>
            <a:r>
              <a:rPr lang="en-US" dirty="0"/>
              <a:t>Training:</a:t>
            </a:r>
          </a:p>
          <a:p>
            <a:pPr lvl="1"/>
            <a:r>
              <a:rPr lang="en-US" dirty="0"/>
              <a:t>Hyper params based on best validation MacroF1</a:t>
            </a:r>
          </a:p>
          <a:p>
            <a:pPr lvl="1"/>
            <a:r>
              <a:rPr lang="en-US" dirty="0"/>
              <a:t>Weights: random initialization   Optimizer: Adam   </a:t>
            </a:r>
            <a:br>
              <a:rPr lang="en-US" dirty="0"/>
            </a:br>
            <a:r>
              <a:rPr lang="en-US" dirty="0"/>
              <a:t>  LR:0.0005   Trained until convergence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E11B41-31BE-EC44-9A26-4CEFBFBA2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7C4987-4972-D34A-A8F5-859BE6D6D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14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69580F5-36BF-754B-800D-0EE8D2A02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878141"/>
              </p:ext>
            </p:extLst>
          </p:nvPr>
        </p:nvGraphicFramePr>
        <p:xfrm>
          <a:off x="6634241" y="368514"/>
          <a:ext cx="5059870" cy="2919508"/>
        </p:xfrm>
        <a:graphic>
          <a:graphicData uri="http://schemas.openxmlformats.org/drawingml/2006/table">
            <a:tbl>
              <a:tblPr/>
              <a:tblGrid>
                <a:gridCol w="1270260">
                  <a:extLst>
                    <a:ext uri="{9D8B030D-6E8A-4147-A177-3AD203B41FA5}">
                      <a16:colId xmlns:a16="http://schemas.microsoft.com/office/drawing/2014/main" val="1962324606"/>
                    </a:ext>
                  </a:extLst>
                </a:gridCol>
                <a:gridCol w="1058551">
                  <a:extLst>
                    <a:ext uri="{9D8B030D-6E8A-4147-A177-3AD203B41FA5}">
                      <a16:colId xmlns:a16="http://schemas.microsoft.com/office/drawing/2014/main" val="150490158"/>
                    </a:ext>
                  </a:extLst>
                </a:gridCol>
                <a:gridCol w="857521">
                  <a:extLst>
                    <a:ext uri="{9D8B030D-6E8A-4147-A177-3AD203B41FA5}">
                      <a16:colId xmlns:a16="http://schemas.microsoft.com/office/drawing/2014/main" val="977025010"/>
                    </a:ext>
                  </a:extLst>
                </a:gridCol>
                <a:gridCol w="1156374">
                  <a:extLst>
                    <a:ext uri="{9D8B030D-6E8A-4147-A177-3AD203B41FA5}">
                      <a16:colId xmlns:a16="http://schemas.microsoft.com/office/drawing/2014/main" val="1890006609"/>
                    </a:ext>
                  </a:extLst>
                </a:gridCol>
                <a:gridCol w="717164">
                  <a:extLst>
                    <a:ext uri="{9D8B030D-6E8A-4147-A177-3AD203B41FA5}">
                      <a16:colId xmlns:a16="http://schemas.microsoft.com/office/drawing/2014/main" val="2130273858"/>
                    </a:ext>
                  </a:extLst>
                </a:gridCol>
              </a:tblGrid>
              <a:tr h="382048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="1" dirty="0">
                          <a:effectLst/>
                        </a:rPr>
                        <a:t>Class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1" dirty="0">
                          <a:effectLst/>
                        </a:rPr>
                        <a:t>Train Freq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1" dirty="0">
                          <a:effectLst/>
                        </a:rPr>
                        <a:t>Train %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1" dirty="0">
                          <a:effectLst/>
                        </a:rPr>
                        <a:t>Val Freq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1" dirty="0">
                          <a:effectLst/>
                        </a:rPr>
                        <a:t>Val %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7610726"/>
                  </a:ext>
                </a:extLst>
              </a:tr>
              <a:tr h="220803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</a:rPr>
                        <a:t>Other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dirty="0">
                          <a:effectLst/>
                        </a:rPr>
                        <a:t>40,019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effectLst/>
                        </a:rPr>
                        <a:t>81.71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effectLst/>
                        </a:rPr>
                        <a:t>11,221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effectLst/>
                        </a:rPr>
                        <a:t>79.16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5901176"/>
                  </a:ext>
                </a:extLst>
              </a:tr>
              <a:tr h="220803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</a:rPr>
                        <a:t>Crater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dirty="0">
                          <a:effectLst/>
                        </a:rPr>
                        <a:t>3,598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effectLst/>
                        </a:rPr>
                        <a:t>7.35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dirty="0">
                          <a:effectLst/>
                        </a:rPr>
                        <a:t>1,337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effectLst/>
                        </a:rPr>
                        <a:t>9.43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341228"/>
                  </a:ext>
                </a:extLst>
              </a:tr>
              <a:tr h="220803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</a:rPr>
                        <a:t>Bright Dune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dirty="0">
                          <a:effectLst/>
                        </a:rPr>
                        <a:t>1,561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dirty="0">
                          <a:effectLst/>
                        </a:rPr>
                        <a:t>3.19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effectLst/>
                        </a:rPr>
                        <a:t>77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effectLst/>
                        </a:rPr>
                        <a:t>0.54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5190574"/>
                  </a:ext>
                </a:extLst>
              </a:tr>
              <a:tr h="220803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</a:rPr>
                        <a:t>Swiss Cheese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effectLst/>
                        </a:rPr>
                        <a:t>1,281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dirty="0">
                          <a:effectLst/>
                        </a:rPr>
                        <a:t>2.62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effectLst/>
                        </a:rPr>
                        <a:t>511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effectLst/>
                        </a:rPr>
                        <a:t>3.60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294160"/>
                  </a:ext>
                </a:extLst>
              </a:tr>
              <a:tr h="220803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</a:rPr>
                        <a:t>Slope Streak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effectLst/>
                        </a:rPr>
                        <a:t>924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effectLst/>
                        </a:rPr>
                        <a:t>1.89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dirty="0">
                          <a:effectLst/>
                        </a:rPr>
                        <a:t>602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effectLst/>
                        </a:rPr>
                        <a:t>4.25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8107845"/>
                  </a:ext>
                </a:extLst>
              </a:tr>
              <a:tr h="220803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</a:rPr>
                        <a:t>Spider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effectLst/>
                        </a:rPr>
                        <a:t>637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effectLst/>
                        </a:rPr>
                        <a:t>1.30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effectLst/>
                        </a:rPr>
                        <a:t>217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dirty="0">
                          <a:effectLst/>
                        </a:rPr>
                        <a:t>1.53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7314052"/>
                  </a:ext>
                </a:extLst>
              </a:tr>
              <a:tr h="220803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</a:rPr>
                        <a:t>Dark Dune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dirty="0">
                          <a:effectLst/>
                        </a:rPr>
                        <a:t>616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effectLst/>
                        </a:rPr>
                        <a:t>1.26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effectLst/>
                        </a:rPr>
                        <a:t>84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dirty="0">
                          <a:effectLst/>
                        </a:rPr>
                        <a:t>0.59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0490014"/>
                  </a:ext>
                </a:extLst>
              </a:tr>
              <a:tr h="220803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</a:rPr>
                        <a:t>Impact Ejecta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effectLst/>
                        </a:rPr>
                        <a:t>343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effectLst/>
                        </a:rPr>
                        <a:t>0.70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effectLst/>
                        </a:rPr>
                        <a:t>126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dirty="0">
                          <a:effectLst/>
                        </a:rPr>
                        <a:t>0.89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756917"/>
                  </a:ext>
                </a:extLst>
              </a:tr>
              <a:tr h="220803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i="1" dirty="0">
                          <a:effectLst/>
                        </a:rPr>
                        <a:t>Total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i="1" dirty="0">
                          <a:effectLst/>
                        </a:rPr>
                        <a:t>48,979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i="1" dirty="0">
                          <a:effectLst/>
                        </a:rPr>
                        <a:t>100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i="1" dirty="0">
                          <a:effectLst/>
                        </a:rPr>
                        <a:t>14,175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i="1" dirty="0">
                          <a:effectLst/>
                        </a:rPr>
                        <a:t>100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7234196"/>
                  </a:ext>
                </a:extLst>
              </a:tr>
            </a:tbl>
          </a:graphicData>
        </a:graphic>
      </p:graphicFrame>
      <p:pic>
        <p:nvPicPr>
          <p:cNvPr id="8" name="Picture 7" descr="A picture containing timeline&#10;&#10;Description automatically generated">
            <a:extLst>
              <a:ext uri="{FF2B5EF4-FFF2-40B4-BE49-F238E27FC236}">
                <a16:creationId xmlns:a16="http://schemas.microsoft.com/office/drawing/2014/main" id="{522438EE-6D41-1C40-B6F4-E741E9147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241" y="3364023"/>
            <a:ext cx="5003548" cy="3146031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114EDF-14E1-5C4A-A357-562495A72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FE222-4F49-EC48-AADD-5515E76C80D0}" type="datetime1">
              <a:rPr lang="en-US" smtClean="0"/>
              <a:t>5/26/21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385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E028126-7848-1046-A1D8-CB31799BF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Validation Set</a:t>
            </a:r>
          </a:p>
        </p:txBody>
      </p:sp>
      <p:pic>
        <p:nvPicPr>
          <p:cNvPr id="10" name="Content Placeholder 9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D14C580F-0948-C34A-B566-98A9ED2244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7378" y="420780"/>
            <a:ext cx="6786733" cy="52868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2309BA-DD32-2D4E-A573-5597A9F6E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1ABBC-6244-644D-9C5E-2F56D8E0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512E1522-B478-CF40-AA44-5E98710B163B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348833" y="1078090"/>
                <a:ext cx="4348350" cy="5034511"/>
              </a:xfrm>
            </p:spPr>
            <p:txBody>
              <a:bodyPr anchor="t">
                <a:normAutofit fontScale="92500" lnSpcReduction="10000"/>
              </a:bodyPr>
              <a:lstStyle/>
              <a:p>
                <a:r>
                  <a:rPr lang="en-US" dirty="0"/>
                  <a:t>Each experiment is run 4 times; the best of 4 runs is taken</a:t>
                </a:r>
              </a:p>
              <a:p>
                <a:r>
                  <a:rPr lang="en-US" dirty="0"/>
                  <a:t>A: baseline is better than JPL’s </a:t>
                </a:r>
              </a:p>
              <a:p>
                <a:r>
                  <a:rPr lang="en-US" dirty="0"/>
                  <a:t>B1: hurts</a:t>
                </a:r>
              </a:p>
              <a:p>
                <a:r>
                  <a:rPr lang="en-US" dirty="0"/>
                  <a:t>B2, B3, B4: better MacroF1 than their above configs</a:t>
                </a:r>
              </a:p>
              <a:p>
                <a:r>
                  <a:rPr lang="en-US" dirty="0"/>
                  <a:t>C1, C2: ignore them. Need to pick a better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r>
                  <a:rPr lang="en-US" dirty="0"/>
                  <a:t> is almost same as A where w=1</a:t>
                </a:r>
              </a:p>
              <a:p>
                <a:r>
                  <a:rPr lang="en-US" dirty="0"/>
                  <a:t>D1, D2, D3 – Label smoothing helps (see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=0.05)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E1, E2, E3 – Focal loss with a good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can win (see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512E1522-B478-CF40-AA44-5E98710B16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348833" y="1078090"/>
                <a:ext cx="4348350" cy="5034511"/>
              </a:xfrm>
              <a:blipFill>
                <a:blip r:embed="rId3"/>
                <a:stretch>
                  <a:fillRect l="-2035" t="-2010" r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8D54872-BD2E-F14A-AD22-C739F57BBC42}"/>
              </a:ext>
            </a:extLst>
          </p:cNvPr>
          <p:cNvSpPr txBox="1"/>
          <p:nvPr/>
        </p:nvSpPr>
        <p:spPr>
          <a:xfrm>
            <a:off x="6096000" y="5782448"/>
            <a:ext cx="372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TODO: combine Label smoothing with others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1BE0C0-CFBB-2042-AD79-2AC454482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30016-8DD8-E746-8E88-F072CD1DE7AF}" type="datetime1">
              <a:rPr lang="en-US" smtClean="0"/>
              <a:t>5/26/21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0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E4AB4B-7F3C-714C-B415-4B18870DF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388" y="420780"/>
            <a:ext cx="9780590" cy="553599"/>
          </a:xfrm>
        </p:spPr>
        <p:txBody>
          <a:bodyPr/>
          <a:lstStyle/>
          <a:p>
            <a:r>
              <a:rPr lang="en-US" dirty="0"/>
              <a:t>Validation Set F-1 Measures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70780EA-F054-1148-9817-599F3ED3EE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316260"/>
              </p:ext>
            </p:extLst>
          </p:nvPr>
        </p:nvGraphicFramePr>
        <p:xfrm>
          <a:off x="3939822" y="1078090"/>
          <a:ext cx="7705785" cy="4719759"/>
        </p:xfrm>
        <a:graphic>
          <a:graphicData uri="http://schemas.openxmlformats.org/drawingml/2006/table">
            <a:tbl>
              <a:tblPr firstRow="1" firstCol="1" lastRow="1" bandRow="1">
                <a:tableStyleId>{69012ECD-51FC-41F1-AA8D-1B2483CD663E}</a:tableStyleId>
              </a:tblPr>
              <a:tblGrid>
                <a:gridCol w="1185334">
                  <a:extLst>
                    <a:ext uri="{9D8B030D-6E8A-4147-A177-3AD203B41FA5}">
                      <a16:colId xmlns:a16="http://schemas.microsoft.com/office/drawing/2014/main" val="1904672286"/>
                    </a:ext>
                  </a:extLst>
                </a:gridCol>
                <a:gridCol w="623332">
                  <a:extLst>
                    <a:ext uri="{9D8B030D-6E8A-4147-A177-3AD203B41FA5}">
                      <a16:colId xmlns:a16="http://schemas.microsoft.com/office/drawing/2014/main" val="212383397"/>
                    </a:ext>
                  </a:extLst>
                </a:gridCol>
                <a:gridCol w="483846">
                  <a:extLst>
                    <a:ext uri="{9D8B030D-6E8A-4147-A177-3AD203B41FA5}">
                      <a16:colId xmlns:a16="http://schemas.microsoft.com/office/drawing/2014/main" val="196730155"/>
                    </a:ext>
                  </a:extLst>
                </a:gridCol>
                <a:gridCol w="495367">
                  <a:extLst>
                    <a:ext uri="{9D8B030D-6E8A-4147-A177-3AD203B41FA5}">
                      <a16:colId xmlns:a16="http://schemas.microsoft.com/office/drawing/2014/main" val="2812436457"/>
                    </a:ext>
                  </a:extLst>
                </a:gridCol>
                <a:gridCol w="495368">
                  <a:extLst>
                    <a:ext uri="{9D8B030D-6E8A-4147-A177-3AD203B41FA5}">
                      <a16:colId xmlns:a16="http://schemas.microsoft.com/office/drawing/2014/main" val="3534248788"/>
                    </a:ext>
                  </a:extLst>
                </a:gridCol>
                <a:gridCol w="414726">
                  <a:extLst>
                    <a:ext uri="{9D8B030D-6E8A-4147-A177-3AD203B41FA5}">
                      <a16:colId xmlns:a16="http://schemas.microsoft.com/office/drawing/2014/main" val="3847344343"/>
                    </a:ext>
                  </a:extLst>
                </a:gridCol>
                <a:gridCol w="524515">
                  <a:extLst>
                    <a:ext uri="{9D8B030D-6E8A-4147-A177-3AD203B41FA5}">
                      <a16:colId xmlns:a16="http://schemas.microsoft.com/office/drawing/2014/main" val="867459061"/>
                    </a:ext>
                  </a:extLst>
                </a:gridCol>
                <a:gridCol w="516419">
                  <a:extLst>
                    <a:ext uri="{9D8B030D-6E8A-4147-A177-3AD203B41FA5}">
                      <a16:colId xmlns:a16="http://schemas.microsoft.com/office/drawing/2014/main" val="1426737947"/>
                    </a:ext>
                  </a:extLst>
                </a:gridCol>
                <a:gridCol w="516419">
                  <a:extLst>
                    <a:ext uri="{9D8B030D-6E8A-4147-A177-3AD203B41FA5}">
                      <a16:colId xmlns:a16="http://schemas.microsoft.com/office/drawing/2014/main" val="2130255692"/>
                    </a:ext>
                  </a:extLst>
                </a:gridCol>
                <a:gridCol w="445537">
                  <a:extLst>
                    <a:ext uri="{9D8B030D-6E8A-4147-A177-3AD203B41FA5}">
                      <a16:colId xmlns:a16="http://schemas.microsoft.com/office/drawing/2014/main" val="2681821794"/>
                    </a:ext>
                  </a:extLst>
                </a:gridCol>
                <a:gridCol w="405034">
                  <a:extLst>
                    <a:ext uri="{9D8B030D-6E8A-4147-A177-3AD203B41FA5}">
                      <a16:colId xmlns:a16="http://schemas.microsoft.com/office/drawing/2014/main" val="3359753875"/>
                    </a:ext>
                  </a:extLst>
                </a:gridCol>
                <a:gridCol w="567050">
                  <a:extLst>
                    <a:ext uri="{9D8B030D-6E8A-4147-A177-3AD203B41FA5}">
                      <a16:colId xmlns:a16="http://schemas.microsoft.com/office/drawing/2014/main" val="2594330962"/>
                    </a:ext>
                  </a:extLst>
                </a:gridCol>
                <a:gridCol w="516419">
                  <a:extLst>
                    <a:ext uri="{9D8B030D-6E8A-4147-A177-3AD203B41FA5}">
                      <a16:colId xmlns:a16="http://schemas.microsoft.com/office/drawing/2014/main" val="3693448106"/>
                    </a:ext>
                  </a:extLst>
                </a:gridCol>
                <a:gridCol w="516419">
                  <a:extLst>
                    <a:ext uri="{9D8B030D-6E8A-4147-A177-3AD203B41FA5}">
                      <a16:colId xmlns:a16="http://schemas.microsoft.com/office/drawing/2014/main" val="2338545141"/>
                    </a:ext>
                  </a:extLst>
                </a:gridCol>
              </a:tblGrid>
              <a:tr h="459099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effectLst/>
                        </a:rPr>
                        <a:t>Class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effectLst/>
                        </a:rPr>
                        <a:t>Train%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1" dirty="0">
                          <a:effectLst/>
                        </a:rPr>
                        <a:t>A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1" dirty="0">
                          <a:effectLst/>
                        </a:rPr>
                        <a:t>B1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1" dirty="0">
                          <a:effectLst/>
                        </a:rPr>
                        <a:t>B2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1" dirty="0">
                          <a:effectLst/>
                        </a:rPr>
                        <a:t>B3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1" dirty="0">
                          <a:effectLst/>
                        </a:rPr>
                        <a:t>B4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1">
                          <a:effectLst/>
                        </a:rPr>
                        <a:t>C1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1" dirty="0">
                          <a:effectLst/>
                        </a:rPr>
                        <a:t>C2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1">
                          <a:effectLst/>
                        </a:rPr>
                        <a:t>D1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1">
                          <a:effectLst/>
                        </a:rPr>
                        <a:t>D2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1" dirty="0">
                          <a:effectLst/>
                        </a:rPr>
                        <a:t>D3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1">
                          <a:effectLst/>
                        </a:rPr>
                        <a:t>E2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1" dirty="0">
                          <a:effectLst/>
                        </a:rPr>
                        <a:t>E3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151665"/>
                  </a:ext>
                </a:extLst>
              </a:tr>
              <a:tr h="404044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effectLst/>
                        </a:rPr>
                        <a:t>Other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81.7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94.6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93.1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95.1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94.9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94.3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95.1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95.4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95.6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95.4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95.3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95.0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94.7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7318926"/>
                  </a:ext>
                </a:extLst>
              </a:tr>
              <a:tr h="404044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effectLst/>
                        </a:rPr>
                        <a:t>Crater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7.3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78.2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75.3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79.2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79.5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76.3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79.1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80.4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78.9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80.9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78.2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80.4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75.9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177201"/>
                  </a:ext>
                </a:extLst>
              </a:tr>
              <a:tr h="459099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effectLst/>
                        </a:rPr>
                        <a:t>Bright Dune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3.2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64.7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74.4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65.4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58.5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75.0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55.3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76.5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84.1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85.0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65.2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74.9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83.1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2008190"/>
                  </a:ext>
                </a:extLst>
              </a:tr>
              <a:tr h="459099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effectLst/>
                        </a:rPr>
                        <a:t>Swiss Cheese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2.6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87.7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90.7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92.8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92.0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92.1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90.7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90.2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93.7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90.4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93.3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89.4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87.7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3631020"/>
                  </a:ext>
                </a:extLst>
              </a:tr>
              <a:tr h="459099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effectLst/>
                        </a:rPr>
                        <a:t>Slope Streak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1.9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68.9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61.6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72.8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72.6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72.3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74.9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71.3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75.1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73.4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73.6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64.7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67.7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9742890"/>
                  </a:ext>
                </a:extLst>
              </a:tr>
              <a:tr h="404044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effectLst/>
                        </a:rPr>
                        <a:t>Spider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1.3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59.7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65.0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66.1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66.5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69.6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60.1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61.1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65.0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60.2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56.6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68.4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74.1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942360"/>
                  </a:ext>
                </a:extLst>
              </a:tr>
              <a:tr h="404044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effectLst/>
                        </a:rPr>
                        <a:t>Dark Dune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1.3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58.1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36.3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49.8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54.2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62.8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47.7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54.3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52.4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60.3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52.4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47.7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51.8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8736897"/>
                  </a:ext>
                </a:extLst>
              </a:tr>
              <a:tr h="459099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effectLst/>
                        </a:rPr>
                        <a:t>Impact Ejecta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0.7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19.2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31.5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20.1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37.6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5.9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24.1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17.8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18.8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0.0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42.3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27.4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26.9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4125959"/>
                  </a:ext>
                </a:extLst>
              </a:tr>
              <a:tr h="404044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effectLst/>
                        </a:rPr>
                        <a:t>MacroF1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dirty="0">
                        <a:effectLst/>
                      </a:endParaRP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66.4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66.0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67.7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69.5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68.5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65.9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68.4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70.4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68.2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69.6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68.5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70.2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521892"/>
                  </a:ext>
                </a:extLst>
              </a:tr>
              <a:tr h="404044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effectLst/>
                        </a:rPr>
                        <a:t>Accuracy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b="0" dirty="0">
                        <a:effectLst/>
                      </a:endParaRP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effectLst/>
                        </a:rPr>
                        <a:t>90.6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effectLst/>
                        </a:rPr>
                        <a:t>88.1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effectLst/>
                        </a:rPr>
                        <a:t>91.2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effectLst/>
                        </a:rPr>
                        <a:t>91.0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effectLst/>
                        </a:rPr>
                        <a:t>90.2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effectLst/>
                        </a:rPr>
                        <a:t>91.4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effectLst/>
                        </a:rPr>
                        <a:t>91.4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1" dirty="0">
                          <a:effectLst/>
                        </a:rPr>
                        <a:t>92.2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effectLst/>
                        </a:rPr>
                        <a:t>91.8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effectLst/>
                        </a:rPr>
                        <a:t>91.6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effectLst/>
                        </a:rPr>
                        <a:t>91.2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effectLst/>
                        </a:rPr>
                        <a:t>90.8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2115911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C60DE1-1C18-0740-BE2C-7AB599D67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113CE6-2D54-4B4D-916F-7972FFB50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C59F15-5259-2D4F-8FB2-D3A4F9B2127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48833" y="1078090"/>
            <a:ext cx="3455523" cy="5034511"/>
          </a:xfrm>
        </p:spPr>
        <p:txBody>
          <a:bodyPr anchor="t"/>
          <a:lstStyle/>
          <a:p>
            <a:r>
              <a:rPr lang="en-US" dirty="0"/>
              <a:t>Promising results</a:t>
            </a:r>
          </a:p>
          <a:p>
            <a:r>
              <a:rPr lang="en-US" dirty="0"/>
              <a:t>Improvements in MacroF1 and Accuracy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90795F-F645-D840-830C-1C664597A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88302-C698-6C45-8C03-BFB0CDA8A510}" type="datetime1">
              <a:rPr lang="en-US" smtClean="0"/>
              <a:t>5/26/21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824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CB6AFDE-F8F9-BE45-BB14-F4FEE830E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Slide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67A25D8-1052-5E4C-8B00-908621C5C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  <a:p>
            <a:pPr lvl="1"/>
            <a:r>
              <a:rPr lang="en-US" dirty="0"/>
              <a:t>TODO1: try the combinations : label smoothing with weights</a:t>
            </a:r>
          </a:p>
          <a:p>
            <a:pPr lvl="1"/>
            <a:r>
              <a:rPr lang="en-US" dirty="0"/>
              <a:t>TODO2: try re-weighting based on mini-batch frequencies instead of whole batch (i.e. dataset)</a:t>
            </a:r>
          </a:p>
          <a:p>
            <a:pPr lvl="1"/>
            <a:r>
              <a:rPr lang="en-US" dirty="0"/>
              <a:t>TODO3: Eureka loss, and other works I </a:t>
            </a:r>
            <a:r>
              <a:rPr lang="en-US"/>
              <a:t>may have missed</a:t>
            </a:r>
            <a:endParaRPr lang="en-US" dirty="0"/>
          </a:p>
          <a:p>
            <a:pPr lvl="1"/>
            <a:r>
              <a:rPr lang="en-US" dirty="0"/>
              <a:t>TODO4: machine translation</a:t>
            </a:r>
          </a:p>
          <a:p>
            <a:r>
              <a:rPr lang="en-US" dirty="0"/>
              <a:t>Discussion and any other suggestions? </a:t>
            </a:r>
          </a:p>
          <a:p>
            <a:r>
              <a:rPr lang="en-US" dirty="0"/>
              <a:t>Thanks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877471-70B1-8D4F-A814-CC2ADBC5E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A06623-1125-4F45-858F-CAFB23295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603077-C1AE-5B4C-9D9D-8F2AAED30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9C910-A90C-6141-8F6E-EBCA3566E4A7}" type="datetime1">
              <a:rPr lang="en-US" smtClean="0"/>
              <a:t>5/26/21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199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03BD-06F0-7944-AF1F-9EBF3067E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5166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Overview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55E260-A041-234A-B5AB-3BF8ABAB4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7879" y="6261430"/>
            <a:ext cx="7305900" cy="2794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000000"/>
                </a:solidFill>
              </a:rPr>
              <a:t>Thamme Gowda | ML on imbalanced class distributions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8833A2-835D-CC41-973B-D8D5241EE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424" y="6261430"/>
            <a:ext cx="542697" cy="2794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4F6043-7A67-491B-98BC-F933DED7226D}" type="slidenum">
              <a:rPr lang="en-US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A6559047-B81C-4610-99FF-4D0E998958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0926860"/>
              </p:ext>
            </p:extLst>
          </p:nvPr>
        </p:nvGraphicFramePr>
        <p:xfrm>
          <a:off x="1295400" y="1733797"/>
          <a:ext cx="9819904" cy="4235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1267556-863C-E146-93D8-0CDF72206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FCE0-EBE5-E947-99DB-064C63F86585}" type="datetime1">
              <a:rPr lang="en-US" smtClean="0"/>
              <a:t>5/26/21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776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62F7B-7BD2-D441-A1E8-2498ADE8F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Imbalanced Classification </a:t>
            </a:r>
            <a:r>
              <a:rPr lang="en-US" sz="2400" dirty="0"/>
              <a:t>[1/2]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74A7C-946E-EC47-B506-077EF0055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What:</a:t>
            </a:r>
            <a:r>
              <a:rPr lang="en-US" dirty="0"/>
              <a:t> Classification problem where some classes are frequent, and others are rare</a:t>
            </a:r>
          </a:p>
          <a:p>
            <a:r>
              <a:rPr lang="en-US" i="1" dirty="0"/>
              <a:t>Why:</a:t>
            </a:r>
            <a:r>
              <a:rPr lang="en-US" dirty="0"/>
              <a:t> Rare classes/types/phenomena are important </a:t>
            </a:r>
          </a:p>
          <a:p>
            <a:r>
              <a:rPr lang="en-US" dirty="0"/>
              <a:t>Examples: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Cancer detection:</a:t>
            </a:r>
          </a:p>
          <a:p>
            <a:pPr lvl="1"/>
            <a:r>
              <a:rPr lang="en-US" dirty="0"/>
              <a:t> Most people don’t have cancer -- label: NEGATIVE</a:t>
            </a:r>
            <a:br>
              <a:rPr lang="en-US" dirty="0"/>
            </a:br>
            <a:r>
              <a:rPr lang="en-US" dirty="0"/>
              <a:t>  but some people do -- label: POSITIVE. Global average: ~1%;  USA: ~5%</a:t>
            </a:r>
          </a:p>
          <a:p>
            <a:pPr lvl="1"/>
            <a:r>
              <a:rPr lang="en-US" dirty="0"/>
              <a:t>Performance on minority class(es) is important</a:t>
            </a:r>
            <a:br>
              <a:rPr lang="en-US" dirty="0"/>
            </a:br>
            <a:r>
              <a:rPr lang="en-US" dirty="0"/>
              <a:t>Say, imbalance is 99:1, majority class baseline gets 99% accuracy without any learning. Is it useful? No.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NLP/ natural language generation from Zipfian distribution: </a:t>
            </a:r>
          </a:p>
          <a:p>
            <a:pPr lvl="1"/>
            <a:r>
              <a:rPr lang="en-US" dirty="0"/>
              <a:t>Frequent words are </a:t>
            </a:r>
            <a:r>
              <a:rPr lang="en-US" dirty="0" err="1"/>
              <a:t>stopwords</a:t>
            </a:r>
            <a:r>
              <a:rPr lang="en-US" dirty="0"/>
              <a:t>, and rare words are often content words (but sometimes noise)</a:t>
            </a:r>
          </a:p>
          <a:p>
            <a:pPr lvl="1"/>
            <a:r>
              <a:rPr lang="en-US" dirty="0"/>
              <a:t>Performance on content words is more useful than </a:t>
            </a:r>
            <a:r>
              <a:rPr lang="en-US" dirty="0" err="1"/>
              <a:t>stopwords</a:t>
            </a:r>
            <a:r>
              <a:rPr lang="en-US" dirty="0"/>
              <a:t>; we even remove </a:t>
            </a:r>
            <a:r>
              <a:rPr lang="en-US" dirty="0" err="1"/>
              <a:t>stopwords</a:t>
            </a:r>
            <a:r>
              <a:rPr lang="en-US" dirty="0"/>
              <a:t> in some apps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7AE92-1B8D-4047-B50F-4DCC22E11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5E90F-177E-6443-8746-28113DD33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4CE945C-D060-0847-954E-BE553CF4C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E221F-FC9B-C549-ACDE-BB7FD43EEC52}" type="datetime1">
              <a:rPr lang="en-US" smtClean="0"/>
              <a:t>5/26/21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45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26C14-8B5E-514F-B9F5-EC80155C2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Imbalanced Classification </a:t>
            </a:r>
            <a:r>
              <a:rPr lang="en-US" sz="2400" dirty="0"/>
              <a:t>[2/2]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20B66-37CE-6C41-94E3-3FC4B2487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Out-of-the-box, ML techniques observe good performance on majority classes, </a:t>
            </a:r>
            <a:br>
              <a:rPr lang="en-US" dirty="0"/>
            </a:br>
            <a:r>
              <a:rPr lang="en-US" dirty="0"/>
              <a:t>but poor performance on minority classes. [Poor performance on rare classes]</a:t>
            </a:r>
          </a:p>
          <a:p>
            <a:r>
              <a:rPr lang="en-US" dirty="0"/>
              <a:t>Frequency based biases creep in </a:t>
            </a:r>
          </a:p>
          <a:p>
            <a:pPr lvl="1"/>
            <a:r>
              <a:rPr lang="en-US" sz="2200" dirty="0"/>
              <a:t>Common behavior: over-recall of majority classes, under-recall of minority classes</a:t>
            </a:r>
          </a:p>
          <a:p>
            <a:r>
              <a:rPr lang="en-US" dirty="0"/>
              <a:t>Evaluation:</a:t>
            </a:r>
          </a:p>
          <a:p>
            <a:pPr lvl="1"/>
            <a:r>
              <a:rPr lang="en-US" sz="2200" dirty="0"/>
              <a:t>Accuracy and such micro-average metrics could be misleading; they overlook rare classes</a:t>
            </a:r>
          </a:p>
          <a:p>
            <a:pPr lvl="1"/>
            <a:r>
              <a:rPr lang="en-US" sz="2200" dirty="0"/>
              <a:t>Macro-averaged metrics are strongly recommended  (Recent work)</a:t>
            </a:r>
          </a:p>
          <a:p>
            <a:r>
              <a:rPr lang="en-US" dirty="0"/>
              <a:t>Next research question: What can we do for improving rare classes performance?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F7165F-31EE-7E4B-B2E6-147FFCF7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B2A018-3E2F-9A4C-BE10-CDBF63F8D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ABF959F-6CFB-C34C-A24C-4A73BC5EB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75B19-5102-6D46-AA5E-2D2A84EC63BB}" type="datetime1">
              <a:rPr lang="en-US" smtClean="0"/>
              <a:t>5/26/21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29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AA9C6-12F6-A746-AAD8-A442928E5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Social Sciences...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3524A-B459-0941-8AE1-8EBA777B7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322" y="1083370"/>
            <a:ext cx="7305900" cy="509876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“</a:t>
            </a:r>
            <a:r>
              <a:rPr lang="en-US" b="1" dirty="0"/>
              <a:t>Affirmative action</a:t>
            </a:r>
            <a:r>
              <a:rPr lang="en-US" dirty="0"/>
              <a:t>:  </a:t>
            </a:r>
            <a:r>
              <a:rPr lang="en-US" u="sng" dirty="0"/>
              <a:t>set of policies and practices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[within a govt or org]</a:t>
            </a:r>
            <a:r>
              <a:rPr lang="en-US" dirty="0"/>
              <a:t> seeking to </a:t>
            </a:r>
            <a:r>
              <a:rPr lang="en-US" u="sng" dirty="0"/>
              <a:t>increase the representation </a:t>
            </a:r>
            <a:r>
              <a:rPr lang="en-US" dirty="0"/>
              <a:t>of particular groups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[based on their gender, race, sexuality, creed or nationality]</a:t>
            </a:r>
            <a:r>
              <a:rPr lang="en-US" dirty="0"/>
              <a:t> in areas </a:t>
            </a:r>
            <a:r>
              <a:rPr lang="en-US" u="sng" dirty="0"/>
              <a:t>in which they are underrepresented </a:t>
            </a:r>
            <a:r>
              <a:rPr lang="en-US" dirty="0"/>
              <a:t>such as education and employment”     </a:t>
            </a:r>
            <a:r>
              <a:rPr lang="en-US" sz="2000" dirty="0"/>
              <a:t>-- </a:t>
            </a:r>
            <a:r>
              <a:rPr lang="en-US" sz="2000" dirty="0">
                <a:hlinkClick r:id="rId3"/>
              </a:rPr>
              <a:t>Wikipedia.org </a:t>
            </a:r>
            <a:endParaRPr lang="en-US" sz="2000" dirty="0"/>
          </a:p>
          <a:p>
            <a:r>
              <a:rPr lang="en-US" dirty="0"/>
              <a:t>Some countries </a:t>
            </a:r>
            <a:r>
              <a:rPr lang="en-US" i="1" dirty="0"/>
              <a:t>use a quota system</a:t>
            </a:r>
            <a:r>
              <a:rPr lang="en-US" dirty="0"/>
              <a:t>, whereby a certain percentage of government jobs, political positions, and school vacancies </a:t>
            </a:r>
            <a:r>
              <a:rPr lang="en-US" i="1" dirty="0"/>
              <a:t>must be reserved for members of a certain group</a:t>
            </a:r>
            <a:endParaRPr lang="en-US" dirty="0"/>
          </a:p>
          <a:p>
            <a:pPr lvl="1"/>
            <a:r>
              <a:rPr lang="en-US" dirty="0"/>
              <a:t>E.g.,1: Reservation system in India</a:t>
            </a:r>
          </a:p>
          <a:p>
            <a:pPr lvl="1"/>
            <a:r>
              <a:rPr lang="en-US" dirty="0"/>
              <a:t>E.g.,2: USA employment-based immigration: 7% per-country ceiling</a:t>
            </a:r>
          </a:p>
          <a:p>
            <a:r>
              <a:rPr lang="en-US" dirty="0"/>
              <a:t>In some other regions where quotas are not used, </a:t>
            </a:r>
            <a:r>
              <a:rPr lang="en-US" i="1" dirty="0"/>
              <a:t>minoritized group members are given preference or special consideration</a:t>
            </a:r>
            <a:r>
              <a:rPr lang="en-US" dirty="0"/>
              <a:t> in selection processes</a:t>
            </a:r>
          </a:p>
          <a:p>
            <a:pPr lvl="1"/>
            <a:r>
              <a:rPr lang="en-US" dirty="0"/>
              <a:t>Examples: see scholarships for students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5E36F3-8C17-3047-9445-FCD530C2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129A6C-F4AE-4441-8A9A-C3762867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 descr="X, X Everywhere Meme |  IMBALANCE; EVERYWHERE | image tagged in memes,x x everywhere | made w/ Imgflip meme maker">
            <a:extLst>
              <a:ext uri="{FF2B5EF4-FFF2-40B4-BE49-F238E27FC236}">
                <a16:creationId xmlns:a16="http://schemas.microsoft.com/office/drawing/2014/main" id="{E5B2E57B-4275-2B4F-B628-9A1490F976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2" r="8058"/>
          <a:stretch/>
        </p:blipFill>
        <p:spPr bwMode="auto">
          <a:xfrm>
            <a:off x="7792279" y="1043600"/>
            <a:ext cx="3762704" cy="319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7E9D6D-FDC0-7A4F-94E6-CC36CAEADCF6}"/>
              </a:ext>
            </a:extLst>
          </p:cNvPr>
          <p:cNvSpPr/>
          <p:nvPr/>
        </p:nvSpPr>
        <p:spPr>
          <a:xfrm>
            <a:off x="8090753" y="4291210"/>
            <a:ext cx="36076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Imbalance is everywhere in nature...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E2C176-CA15-8D4E-815E-5399F02FC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4B484-7C87-8244-83CC-37BF66EFA465}" type="datetime1">
              <a:rPr lang="en-US" smtClean="0"/>
              <a:t>5/26/21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73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8D75E-8EFD-B744-98D1-4576CF6B6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Imbalanced Machine Learning: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3FE87-4F4E-4145-98FB-F8F2D3F63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Sampling based methods</a:t>
            </a:r>
          </a:p>
          <a:p>
            <a:pPr lvl="1"/>
            <a:r>
              <a:rPr lang="en-US" dirty="0"/>
              <a:t>Up-sample minority class(es)</a:t>
            </a:r>
          </a:p>
          <a:p>
            <a:pPr lvl="1"/>
            <a:r>
              <a:rPr lang="en-US" dirty="0"/>
              <a:t>Down-sample majority class(es)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Augmentation methods</a:t>
            </a:r>
          </a:p>
          <a:p>
            <a:pPr lvl="1"/>
            <a:r>
              <a:rPr lang="en-US" dirty="0" err="1"/>
              <a:t>SMOTe</a:t>
            </a:r>
            <a:r>
              <a:rPr lang="en-US" dirty="0"/>
              <a:t>: Synthetic Minority Oversample Technique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Modified Objectives:</a:t>
            </a:r>
          </a:p>
          <a:p>
            <a:pPr lvl="1"/>
            <a:r>
              <a:rPr lang="en-US" dirty="0"/>
              <a:t>Frequency based: </a:t>
            </a:r>
          </a:p>
          <a:p>
            <a:pPr lvl="2"/>
            <a:r>
              <a:rPr lang="en-US" dirty="0"/>
              <a:t>Weighted Cross Entropy</a:t>
            </a:r>
          </a:p>
          <a:p>
            <a:pPr lvl="1"/>
            <a:r>
              <a:rPr lang="en-US" dirty="0"/>
              <a:t>Likelihood based</a:t>
            </a:r>
          </a:p>
          <a:p>
            <a:pPr lvl="2"/>
            <a:r>
              <a:rPr lang="en-US" dirty="0"/>
              <a:t>Focal Loss </a:t>
            </a:r>
          </a:p>
          <a:p>
            <a:pPr lvl="1"/>
            <a:r>
              <a:rPr lang="en-US" dirty="0"/>
              <a:t>Label Smoothing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534776-F7BB-BC45-B529-5F6A8B15A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D4F22-9BBB-6642-A7DE-9BDAB02C7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6187FD-84C7-204A-A332-100A40B63E10}"/>
              </a:ext>
            </a:extLst>
          </p:cNvPr>
          <p:cNvSpPr txBox="1"/>
          <p:nvPr/>
        </p:nvSpPr>
        <p:spPr>
          <a:xfrm>
            <a:off x="6247258" y="3601222"/>
            <a:ext cx="5610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 </a:t>
            </a:r>
            <a:r>
              <a:rPr lang="en-US" dirty="0"/>
              <a:t>Focusing on </a:t>
            </a:r>
            <a:r>
              <a:rPr lang="en-US" i="1" dirty="0"/>
              <a:t>Modified Objectives</a:t>
            </a:r>
            <a:r>
              <a:rPr lang="en-US" dirty="0"/>
              <a:t>. </a:t>
            </a:r>
          </a:p>
          <a:p>
            <a:r>
              <a:rPr lang="en-US" dirty="0"/>
              <a:t>In NLP (our focus), imbalance is inevitable. Attaining class balance via sampling and synthetic augmentation is hard.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CCAB5E-74A4-9F46-82CC-0B7D5C383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AB3CC-81EC-F045-84C5-3F13A450EC23}" type="datetime1">
              <a:rPr lang="en-US" smtClean="0"/>
              <a:t>5/26/21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686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089EE-B9CA-1544-A3B6-C31DF22FC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A51AD6-FE86-3647-BDA6-50473813B6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…(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dirty="0"/>
                  <a:t> be training dataset of </a:t>
                </a:r>
                <a:r>
                  <a:rPr lang="en-US" i="1" dirty="0"/>
                  <a:t>(input, label)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is a C dimensional one-hot vector.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dirty="0"/>
                  <a:t>be classes </a:t>
                </a:r>
              </a:p>
              <a:p>
                <a:r>
                  <a:rPr lang="en-US" dirty="0"/>
                  <a:t>Model: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 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l-GR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using the maximum likelihood estimation on training dataset</a:t>
                </a:r>
              </a:p>
              <a:p>
                <a:pPr lvl="1"/>
                <a:r>
                  <a:rPr lang="en-US" i="1" dirty="0"/>
                  <a:t>Maximize</a:t>
                </a:r>
                <a:r>
                  <a:rPr lang="en-US" dirty="0"/>
                  <a:t> likelihood: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nary>
                      <m:naryPr>
                        <m:chr m:val="∏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  <m:sup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i="1" dirty="0"/>
                  <a:t>Maximize</a:t>
                </a:r>
                <a:r>
                  <a:rPr lang="en-US" dirty="0"/>
                  <a:t> log likelihood: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|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:r>
                  <a:rPr lang="en-US" i="1" dirty="0">
                    <a:latin typeface="Cambria Math" panose="02040503050406030204" pitchFamily="18" charset="0"/>
                  </a:rPr>
                  <a:t>                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|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     </a:t>
                </a:r>
                <a:r>
                  <a:rPr lang="en-US" dirty="0">
                    <a:sym typeface="Wingdings" pitchFamily="2" charset="2"/>
                  </a:rPr>
                  <a:t>  --- </a:t>
                </a:r>
                <a:r>
                  <a:rPr lang="en-US" dirty="0"/>
                  <a:t>normalize by batch size</a:t>
                </a:r>
              </a:p>
              <a:p>
                <a:pPr lvl="1"/>
                <a:r>
                  <a:rPr lang="en-US" i="1" dirty="0"/>
                  <a:t>Minimize</a:t>
                </a:r>
                <a:r>
                  <a:rPr lang="en-US" dirty="0"/>
                  <a:t> negative log likelihood: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|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Minimize Cross Entropy loss (i.e. neg log likelihood), for a single example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): 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is one-hot,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|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-- just pick the truth class, others are zeroed 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is not one-hot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,  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|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-- e.g., label smoothing   </a:t>
                </a:r>
              </a:p>
              <a:p>
                <a:pPr lvl="1"/>
                <a:r>
                  <a:rPr lang="en-US" dirty="0"/>
                  <a:t>In general,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wC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⋅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|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-- where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is weight for class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A51AD6-FE86-3647-BDA6-50473813B6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88" t="-2239" b="-12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7A2F8-E81A-3347-BD57-490DDF540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CF015F-5D0C-A944-B6B8-85F944E7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285F719-4895-464D-A388-8E0B3BECE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E6674-F484-3C41-8EA0-C7B6DF562DB3}" type="datetime1">
              <a:rPr lang="en-US" smtClean="0"/>
              <a:t>5/27/21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693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2695D-0455-AC4D-8A54-EA746F07D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388" y="420780"/>
            <a:ext cx="5366634" cy="553599"/>
          </a:xfrm>
        </p:spPr>
        <p:txBody>
          <a:bodyPr/>
          <a:lstStyle/>
          <a:p>
            <a:r>
              <a:rPr lang="en-US" dirty="0"/>
              <a:t>Weighted Cross Entropy</a:t>
            </a:r>
          </a:p>
        </p:txBody>
      </p:sp>
      <p:pic>
        <p:nvPicPr>
          <p:cNvPr id="8" name="Content Placeholder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8DE44D9A-D246-2A4D-9FC5-16283DAE0D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2323" y="1078090"/>
            <a:ext cx="6050843" cy="416179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E3D2F9-3E32-0F40-B6C7-C8B181125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529BA-F08B-DA44-A49D-214E12525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8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E9F9F22-95DC-2542-B7A3-E540F743DB9D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348832" y="1078090"/>
                <a:ext cx="5443491" cy="5196907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60000"/>
                  </a:lnSpc>
                </a:pPr>
                <a14:m>
                  <m:oMath xmlns:m="http://schemas.openxmlformats.org/officeDocument/2006/math">
                    <m:r>
                      <a:rPr lang="en-US" sz="220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− </m:t>
                    </m:r>
                    <m:box>
                      <m:box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sSub>
                                      <m:sSubPr>
                                        <m:ctrlPr>
                                          <a:rPr lang="en-US" sz="2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sz="2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sz="2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⋅ 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</m:e>
                            </m:nary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r>
                              <a:rPr lang="en-US" sz="2200">
                                <a:latin typeface="Cambria Math" panose="02040503050406030204" pitchFamily="18" charset="0"/>
                              </a:rPr>
                              <m:t> 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20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| </m:t>
                            </m:r>
                            <m:sSup>
                              <m:sSup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20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box>
                  </m:oMath>
                </a14:m>
                <a:endParaRPr lang="en-US" sz="2200" dirty="0"/>
              </a:p>
              <a:p>
                <a:r>
                  <a:rPr lang="en-US" dirty="0"/>
                  <a:t>Baseline: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Suppose, if the dataset has 99:1 imbalance </a:t>
                </a:r>
                <a:r>
                  <a:rPr lang="en-US" dirty="0">
                    <a:solidFill>
                      <a:schemeClr val="tx1"/>
                    </a:solidFill>
                    <a:sym typeface="Wingdings" pitchFamily="2" charset="2"/>
                  </a:rPr>
                  <a:t> 99% of gradient updates are from majority class examples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Frequency based weights:</a:t>
                </a:r>
                <a:br>
                  <a:rPr lang="en-US" dirty="0"/>
                </a:br>
                <a:r>
                  <a:rPr lang="en-US" dirty="0"/>
                  <a:t>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frequency of class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Inverse frequency: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Inverse sqrt frequency: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Inverse log frequency: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𝑙𝑜</m:t>
                        </m:r>
                        <m:func>
                          <m:func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func>
                      </m:den>
                    </m:f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914400" lvl="1" indent="-4572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dirty="0"/>
                  <a:t>Information content: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is training data prior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den>
                    </m:f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dirty="0"/>
                  <a:t>   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E9F9F22-95DC-2542-B7A3-E540F743D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348832" y="1078090"/>
                <a:ext cx="5443491" cy="5196907"/>
              </a:xfrm>
              <a:blipFill>
                <a:blip r:embed="rId3"/>
                <a:stretch>
                  <a:fillRect l="-1395" r="-1628" b="-4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4B450D0-833A-C549-B993-21FFA00A5C79}"/>
              </a:ext>
            </a:extLst>
          </p:cNvPr>
          <p:cNvSpPr txBox="1"/>
          <p:nvPr/>
        </p:nvSpPr>
        <p:spPr>
          <a:xfrm>
            <a:off x="7382934" y="658338"/>
            <a:ext cx="3488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hlinkClick r:id="rId4"/>
              </a:rPr>
              <a:t>desmos.com/calculator/xjedqqsbpm</a:t>
            </a:r>
            <a:r>
              <a:rPr lang="en-US" sz="16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7159F5-8B1A-5247-8E6E-4EBBA4B5C9D0}"/>
                  </a:ext>
                </a:extLst>
              </p:cNvPr>
              <p:cNvSpPr txBox="1"/>
              <p:nvPr/>
            </p:nvSpPr>
            <p:spPr>
              <a:xfrm>
                <a:off x="6399679" y="5439792"/>
                <a:ext cx="5611162" cy="372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i="1" dirty="0"/>
                  <a:t> is too harsh,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</m:oMath>
                </a14:m>
                <a:r>
                  <a:rPr lang="en-US" i="1" dirty="0"/>
                  <a:t> is smooth and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i="1" dirty="0"/>
                  <a:t> is smoother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7159F5-8B1A-5247-8E6E-4EBBA4B5C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679" y="5439792"/>
                <a:ext cx="5611162" cy="372410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92E373-60BF-BD49-BD71-0E75CB73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D7C99-DDEA-144D-8D4B-6E9C26A6C2E4}" type="datetime1">
              <a:rPr lang="en-US" smtClean="0"/>
              <a:t>5/27/21</a:t>
            </a:fld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FAD56FC0-194C-5A45-824D-F6620A5DA5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9281312"/>
              </p:ext>
            </p:extLst>
          </p:nvPr>
        </p:nvGraphicFramePr>
        <p:xfrm>
          <a:off x="2580594" y="615348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256091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2695D-0455-AC4D-8A54-EA746F07D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388" y="420780"/>
            <a:ext cx="5366634" cy="553599"/>
          </a:xfrm>
        </p:spPr>
        <p:txBody>
          <a:bodyPr/>
          <a:lstStyle/>
          <a:p>
            <a:r>
              <a:rPr lang="en-US" dirty="0"/>
              <a:t>Weighted Cross Entropy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E3D2F9-3E32-0F40-B6C7-C8B181125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529BA-F08B-DA44-A49D-214E12525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E9F9F22-95DC-2542-B7A3-E540F743DB9D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348832" y="1078090"/>
                <a:ext cx="5896325" cy="5196907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60000"/>
                  </a:lnSpc>
                </a:pPr>
                <a14:m>
                  <m:oMath xmlns:m="http://schemas.openxmlformats.org/officeDocument/2006/math">
                    <m:r>
                      <a:rPr lang="en-US" sz="220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− </m:t>
                    </m:r>
                    <m:box>
                      <m:box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sSub>
                                      <m:sSubPr>
                                        <m:ctrlPr>
                                          <a:rPr lang="en-US" sz="2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sz="2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sz="2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⋅ 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</m:e>
                            </m:nary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r>
                              <a:rPr lang="en-US" sz="2200">
                                <a:latin typeface="Cambria Math" panose="02040503050406030204" pitchFamily="18" charset="0"/>
                              </a:rPr>
                              <m:t> 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20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| </m:t>
                            </m:r>
                            <m:sSup>
                              <m:sSup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20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box>
                  </m:oMath>
                </a14:m>
                <a:endParaRPr lang="en-US" sz="2200" dirty="0"/>
              </a:p>
              <a:p>
                <a:r>
                  <a:rPr lang="en-US" dirty="0"/>
                  <a:t>Baseline: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Suppose, if the dataset has 99:1 imbalance </a:t>
                </a:r>
                <a:r>
                  <a:rPr lang="en-US" dirty="0">
                    <a:solidFill>
                      <a:schemeClr val="tx1"/>
                    </a:solidFill>
                    <a:sym typeface="Wingdings" pitchFamily="2" charset="2"/>
                  </a:rPr>
                  <a:t> 99% of gradient updates are from majority class examples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Frequency based weights:</a:t>
                </a:r>
                <a:br>
                  <a:rPr lang="en-US" dirty="0"/>
                </a:br>
                <a:r>
                  <a:rPr lang="en-US" dirty="0"/>
                  <a:t>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frequency of class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Inverse frequency: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Inverse sqrt frequency: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Inverse log frequency: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𝑙𝑜</m:t>
                        </m:r>
                        <m:func>
                          <m:func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func>
                      </m:den>
                    </m:f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914400" lvl="1" indent="-4572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dirty="0"/>
                  <a:t>Information content: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is training data prior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den>
                    </m:f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dirty="0"/>
                  <a:t>   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E9F9F22-95DC-2542-B7A3-E540F743D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348832" y="1078090"/>
                <a:ext cx="5896325" cy="5196907"/>
              </a:xfrm>
              <a:blipFill>
                <a:blip r:embed="rId3"/>
                <a:stretch>
                  <a:fillRect l="-1505" t="-2439" r="-645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92E373-60BF-BD49-BD71-0E75CB73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D7C99-DDEA-144D-8D4B-6E9C26A6C2E4}" type="datetime1">
              <a:rPr lang="en-US" smtClean="0"/>
              <a:t>5/27/21</a:t>
            </a:fld>
            <a:endParaRPr lang="en-US" dirty="0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98952654-52D2-0144-A4CB-0566A2E29D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5330895"/>
              </p:ext>
            </p:extLst>
          </p:nvPr>
        </p:nvGraphicFramePr>
        <p:xfrm>
          <a:off x="6524980" y="420780"/>
          <a:ext cx="5169131" cy="3116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026" name="Picture 2" descr="▷ A Gentle Introduction to Information Entropy 【Get Certified!】✓">
            <a:extLst>
              <a:ext uri="{FF2B5EF4-FFF2-40B4-BE49-F238E27FC236}">
                <a16:creationId xmlns:a16="http://schemas.microsoft.com/office/drawing/2014/main" id="{0FDCD7CE-56C1-6C48-B52C-25454503B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1" t="6481" r="9284"/>
          <a:stretch/>
        </p:blipFill>
        <p:spPr bwMode="auto">
          <a:xfrm>
            <a:off x="8027290" y="3528608"/>
            <a:ext cx="3723143" cy="302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8056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{F9B117E5-6FFB-D94B-9B4F-50B62C25EC94}tf10001064</Template>
  <TotalTime>699</TotalTime>
  <Words>1981</Words>
  <Application>Microsoft Macintosh PowerPoint</Application>
  <PresentationFormat>Widescreen</PresentationFormat>
  <Paragraphs>426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Cambria Math</vt:lpstr>
      <vt:lpstr>Consolas</vt:lpstr>
      <vt:lpstr>Garamond</vt:lpstr>
      <vt:lpstr>Organic</vt:lpstr>
      <vt:lpstr>Machine Learning on  Imbalanced Class Distributions</vt:lpstr>
      <vt:lpstr>Overview</vt:lpstr>
      <vt:lpstr>Imbalanced Classification [1/2]</vt:lpstr>
      <vt:lpstr>Imbalanced Classification [2/2]</vt:lpstr>
      <vt:lpstr>From Social Sciences... </vt:lpstr>
      <vt:lpstr>Imbalanced Machine Learning: Methods</vt:lpstr>
      <vt:lpstr>Cross Entropy</vt:lpstr>
      <vt:lpstr>Weighted Cross Entropy</vt:lpstr>
      <vt:lpstr>Weighted Cross Entropy</vt:lpstr>
      <vt:lpstr>Effective Number of Samples</vt:lpstr>
      <vt:lpstr>Focal Loss</vt:lpstr>
      <vt:lpstr>Label Smoothing </vt:lpstr>
      <vt:lpstr>Summary: Imbalanced Learning Methods</vt:lpstr>
      <vt:lpstr>Experiment Setup</vt:lpstr>
      <vt:lpstr>Results: Validation Set</vt:lpstr>
      <vt:lpstr>Validation Set F-1 Measures</vt:lpstr>
      <vt:lpstr>Last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on Imbalanced Class Distribution</dc:title>
  <dc:creator>Thamme Gowda</dc:creator>
  <cp:lastModifiedBy>Thamme Gowda</cp:lastModifiedBy>
  <cp:revision>101</cp:revision>
  <dcterms:created xsi:type="dcterms:W3CDTF">2021-05-26T20:28:38Z</dcterms:created>
  <dcterms:modified xsi:type="dcterms:W3CDTF">2021-05-27T08:14:50Z</dcterms:modified>
</cp:coreProperties>
</file>